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339" r:id="rId3"/>
    <p:sldId id="463" r:id="rId4"/>
    <p:sldId id="471" r:id="rId5"/>
    <p:sldId id="472" r:id="rId6"/>
    <p:sldId id="473" r:id="rId7"/>
    <p:sldId id="475" r:id="rId8"/>
    <p:sldId id="474" r:id="rId9"/>
    <p:sldId id="476" r:id="rId10"/>
    <p:sldId id="477" r:id="rId11"/>
    <p:sldId id="479" r:id="rId12"/>
    <p:sldId id="470" r:id="rId13"/>
    <p:sldId id="455" r:id="rId14"/>
    <p:sldId id="340" r:id="rId15"/>
    <p:sldId id="425" r:id="rId16"/>
    <p:sldId id="419" r:id="rId17"/>
    <p:sldId id="384" r:id="rId18"/>
    <p:sldId id="420" r:id="rId19"/>
    <p:sldId id="404" r:id="rId20"/>
    <p:sldId id="480" r:id="rId21"/>
    <p:sldId id="469" r:id="rId22"/>
    <p:sldId id="464" r:id="rId23"/>
    <p:sldId id="392" r:id="rId24"/>
    <p:sldId id="466" r:id="rId25"/>
    <p:sldId id="424" r:id="rId26"/>
    <p:sldId id="430" r:id="rId27"/>
    <p:sldId id="467" r:id="rId28"/>
    <p:sldId id="434" r:id="rId29"/>
    <p:sldId id="468" r:id="rId30"/>
    <p:sldId id="375" r:id="rId31"/>
    <p:sldId id="481" r:id="rId32"/>
    <p:sldId id="435" r:id="rId33"/>
    <p:sldId id="368" r:id="rId34"/>
  </p:sldIdLst>
  <p:sldSz cx="9144000" cy="5143500" type="screen16x9"/>
  <p:notesSz cx="7102475" cy="10234613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37E"/>
    <a:srgbClr val="FFFFFF"/>
    <a:srgbClr val="192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yl ciemny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88" autoAdjust="0"/>
    <p:restoredTop sz="94629" autoAdjust="0"/>
  </p:normalViewPr>
  <p:slideViewPr>
    <p:cSldViewPr snapToGrid="0" snapToObjects="1">
      <p:cViewPr varScale="1">
        <p:scale>
          <a:sx n="143" d="100"/>
          <a:sy n="143" d="100"/>
        </p:scale>
        <p:origin x="282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01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259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s.comarch\dane\DRKiU\Investor%20Relations\prezentacje\2019\PSr1%202019\Dane%20do%20prezentacji%20H1%202019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ads.comarch\dane\DRKiU\Investor%20Relations\prezentacje\2019\PSr1%202019\Dane%20do%20prezentacji%20H1%202019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ads.comarch\dane\DRKiU\Investor%20Relations\prezentacje\2019\PSr1%202019\Dane%20do%20prezentacji%20H1%202019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s.comarch\dane\DRKiU\Investor%20Relations\prezentacje\2019\PSr1%202019\Dane%20do%20prezentacji%20H1%202019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8541130722685"/>
          <c:y val="6.8422640708701396E-2"/>
          <c:w val="0.79988144424169527"/>
          <c:h val="0.643462156797949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[0]!Data_odbiorcy_kwart</c:f>
              <c:strCache>
                <c:ptCount val="1"/>
                <c:pt idx="0">
                  <c:v>Q2 2018</c:v>
                </c:pt>
              </c:strCache>
            </c:strRef>
          </c:tx>
          <c:spPr>
            <a:solidFill>
              <a:srgbClr val="26437E"/>
            </a:solidFill>
          </c:spPr>
          <c:invertIfNegative val="0"/>
          <c:cat>
            <c:strRef>
              <c:f>'3M Dane'!$A$33:$A$41</c:f>
              <c:strCache>
                <c:ptCount val="9"/>
                <c:pt idx="0">
                  <c:v>Telco, Media and IT</c:v>
                </c:pt>
                <c:pt idx="1">
                  <c:v>Finance and Banking</c:v>
                </c:pt>
                <c:pt idx="2">
                  <c:v>Trade and Services</c:v>
                </c:pt>
                <c:pt idx="3">
                  <c:v>Industries &amp; Utilities</c:v>
                </c:pt>
                <c:pt idx="4">
                  <c:v>Public sector</c:v>
                </c:pt>
                <c:pt idx="5">
                  <c:v>SMEs - Poland</c:v>
                </c:pt>
                <c:pt idx="6">
                  <c:v>SMEs - DACH</c:v>
                </c:pt>
                <c:pt idx="7">
                  <c:v>Medicine</c:v>
                </c:pt>
                <c:pt idx="8">
                  <c:v>Other</c:v>
                </c:pt>
              </c:strCache>
            </c:strRef>
          </c:cat>
          <c:val>
            <c:numRef>
              <c:f>[0]!Odbiorcy_kwart</c:f>
              <c:numCache>
                <c:formatCode>#,##0</c:formatCode>
                <c:ptCount val="9"/>
                <c:pt idx="0">
                  <c:v>63444</c:v>
                </c:pt>
                <c:pt idx="1">
                  <c:v>51034</c:v>
                </c:pt>
                <c:pt idx="2">
                  <c:v>48956</c:v>
                </c:pt>
                <c:pt idx="3">
                  <c:v>39025</c:v>
                </c:pt>
                <c:pt idx="4">
                  <c:v>62996</c:v>
                </c:pt>
                <c:pt idx="5">
                  <c:v>31858</c:v>
                </c:pt>
                <c:pt idx="6">
                  <c:v>21018</c:v>
                </c:pt>
                <c:pt idx="7">
                  <c:v>5439</c:v>
                </c:pt>
                <c:pt idx="8">
                  <c:v>8249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E-4317-A570-2E321F4C2640}"/>
            </c:ext>
          </c:extLst>
        </c:ser>
        <c:ser>
          <c:idx val="0"/>
          <c:order val="1"/>
          <c:tx>
            <c:strRef>
              <c:f>[0]!Data_odbiorcy_kwart_akt</c:f>
              <c:strCache>
                <c:ptCount val="1"/>
                <c:pt idx="0">
                  <c:v>Q2 2019</c:v>
                </c:pt>
              </c:strCache>
            </c:strRef>
          </c:tx>
          <c:spPr>
            <a:solidFill>
              <a:srgbClr val="A9CC28"/>
            </a:solidFill>
          </c:spPr>
          <c:invertIfNegative val="0"/>
          <c:cat>
            <c:strRef>
              <c:f>'3M Dane'!$A$33:$A$41</c:f>
              <c:strCache>
                <c:ptCount val="9"/>
                <c:pt idx="0">
                  <c:v>Telco, Media and IT</c:v>
                </c:pt>
                <c:pt idx="1">
                  <c:v>Finance and Banking</c:v>
                </c:pt>
                <c:pt idx="2">
                  <c:v>Trade and Services</c:v>
                </c:pt>
                <c:pt idx="3">
                  <c:v>Industries &amp; Utilities</c:v>
                </c:pt>
                <c:pt idx="4">
                  <c:v>Public sector</c:v>
                </c:pt>
                <c:pt idx="5">
                  <c:v>SMEs - Poland</c:v>
                </c:pt>
                <c:pt idx="6">
                  <c:v>SMEs - DACH</c:v>
                </c:pt>
                <c:pt idx="7">
                  <c:v>Medicine</c:v>
                </c:pt>
                <c:pt idx="8">
                  <c:v>Other</c:v>
                </c:pt>
              </c:strCache>
            </c:strRef>
          </c:cat>
          <c:val>
            <c:numRef>
              <c:f>[0]!Odbiorcy_kwart_akt</c:f>
              <c:numCache>
                <c:formatCode>#,##0</c:formatCode>
                <c:ptCount val="9"/>
                <c:pt idx="0">
                  <c:v>77502</c:v>
                </c:pt>
                <c:pt idx="1">
                  <c:v>46096</c:v>
                </c:pt>
                <c:pt idx="2">
                  <c:v>55888</c:v>
                </c:pt>
                <c:pt idx="3">
                  <c:v>39940</c:v>
                </c:pt>
                <c:pt idx="4">
                  <c:v>32536</c:v>
                </c:pt>
                <c:pt idx="5">
                  <c:v>37703</c:v>
                </c:pt>
                <c:pt idx="6">
                  <c:v>22993</c:v>
                </c:pt>
                <c:pt idx="7">
                  <c:v>6718</c:v>
                </c:pt>
                <c:pt idx="8">
                  <c:v>8424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E-4317-A570-2E321F4C26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9203328"/>
        <c:axId val="499203720"/>
      </c:barChart>
      <c:catAx>
        <c:axId val="4992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</c:spPr>
        <c:txPr>
          <a:bodyPr rot="-1440000" vert="horz"/>
          <a:lstStyle/>
          <a:p>
            <a:pPr algn="ctr" rtl="0">
              <a:defRPr lang="pl-PL"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9203720"/>
        <c:crosses val="autoZero"/>
        <c:auto val="1"/>
        <c:lblAlgn val="ctr"/>
        <c:lblOffset val="100"/>
        <c:noMultiLvlLbl val="0"/>
      </c:catAx>
      <c:valAx>
        <c:axId val="4992037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 algn="ctr" rtl="0">
              <a:defRPr lang="pl-PL"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920332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1522419186652766"/>
          <c:y val="0.90449595485958134"/>
          <c:w val="0.37017726798749317"/>
          <c:h val="7.6779222821866333E-2"/>
        </c:manualLayout>
      </c:layout>
      <c:overlay val="0"/>
      <c:txPr>
        <a:bodyPr/>
        <a:lstStyle/>
        <a:p>
          <a:pPr algn="ctr" rtl="0">
            <a:defRPr lang="pl-PL" sz="12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pl-PL"/>
              <a:t>Q2 2019</a:t>
            </a:r>
          </a:p>
        </c:rich>
      </c:tx>
      <c:layout>
        <c:manualLayout>
          <c:xMode val="edge"/>
          <c:yMode val="edge"/>
          <c:x val="0.43726949726772679"/>
          <c:y val="2.366830710910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91773660267838"/>
          <c:y val="0.15517987517814277"/>
          <c:w val="0.70898396575482603"/>
          <c:h val="0.80905564694042742"/>
        </c:manualLayout>
      </c:layout>
      <c:doughnutChart>
        <c:varyColors val="1"/>
        <c:ser>
          <c:idx val="0"/>
          <c:order val="0"/>
          <c:tx>
            <c:strRef>
              <c:f>'12M Dane'!$B$79</c:f>
              <c:strCache>
                <c:ptCount val="1"/>
                <c:pt idx="0">
                  <c:v>Struktura sprzedaży wg rodzaju</c:v>
                </c:pt>
              </c:strCache>
            </c:strRef>
          </c:tx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pl-PL"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63-4EA5-9B12-F6CAE216C3AF}"/>
                </c:ext>
              </c:extLst>
            </c:dLbl>
            <c:dLbl>
              <c:idx val="1"/>
              <c:layout>
                <c:manualLayout>
                  <c:x val="2.685265169772503E-3"/>
                  <c:y val="2.4771827591563152E-2"/>
                </c:manualLayout>
              </c:layout>
              <c:tx>
                <c:rich>
                  <a:bodyPr/>
                  <a:lstStyle/>
                  <a:p>
                    <a:fld id="{E593B545-469F-4D61-B029-E97D554CB255}" type="CATEGORYNAME">
                      <a:rPr lang="en-US"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[NAZWA KATEGORII]</a:t>
                    </a:fld>
                    <a:r>
                      <a:rPr lang="en-US" sz="1100" b="1" i="0" u="none" strike="noStrike" kern="1200" baseline="0" dirty="0">
                        <a:solidFill>
                          <a:srgbClr val="003366"/>
                        </a:solidFill>
                        <a:latin typeface="+mn-lt"/>
                        <a:ea typeface="+mn-ea"/>
                        <a:cs typeface="+mn-cs"/>
                      </a:rPr>
                      <a:t>
</a:t>
                    </a:r>
                    <a:fld id="{8AAC721C-2A2F-4DFD-82D4-5016091D29C0}" type="PERCENTAGE">
                      <a:rPr lang="en-US"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rPr>
                      <a:pPr/>
                      <a:t>[PROCENTOWE]</a:t>
                    </a:fld>
                    <a:endParaRPr lang="en-US" sz="1100" b="1" i="0" u="none" strike="noStrike" kern="1200" baseline="0" dirty="0">
                      <a:solidFill>
                        <a:srgbClr val="003366"/>
                      </a:solidFill>
                      <a:latin typeface="+mn-lt"/>
                      <a:ea typeface="+mn-ea"/>
                      <a:cs typeface="+mn-cs"/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799187913007369"/>
                      <c:h val="0.166093195700301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63-4EA5-9B12-F6CAE216C3AF}"/>
                </c:ext>
              </c:extLst>
            </c:dLbl>
            <c:dLbl>
              <c:idx val="2"/>
              <c:layout>
                <c:manualLayout>
                  <c:x val="-0.2129212023896668"/>
                  <c:y val="0.150786583555951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63-4EA5-9B12-F6CAE216C3AF}"/>
                </c:ext>
              </c:extLst>
            </c:dLbl>
            <c:dLbl>
              <c:idx val="3"/>
              <c:layout>
                <c:manualLayout>
                  <c:x val="-0.20992231221516447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63-4EA5-9B12-F6CAE216C3AF}"/>
                </c:ext>
              </c:extLst>
            </c:dLbl>
            <c:dLbl>
              <c:idx val="4"/>
              <c:layout>
                <c:manualLayout>
                  <c:x val="-0.18593119081914566"/>
                  <c:y val="-0.150786583555951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63-4EA5-9B12-F6CAE216C3AF}"/>
                </c:ext>
              </c:extLst>
            </c:dLbl>
            <c:dLbl>
              <c:idx val="5"/>
              <c:layout>
                <c:manualLayout>
                  <c:x val="-0.14994450872511747"/>
                  <c:y val="-0.2764420698525774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63-4EA5-9B12-F6CAE216C3A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pl-PL" sz="1100" b="1" i="0" u="none" strike="noStrike" kern="1200" baseline="0">
                    <a:solidFill>
                      <a:srgbClr val="003366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'12M Dane'!$A$80:$A$85</c:f>
              <c:strCache>
                <c:ptCount val="6"/>
                <c:pt idx="0">
                  <c:v>Services</c:v>
                </c:pt>
                <c:pt idx="1">
                  <c:v>Proprietary software</c:v>
                </c:pt>
                <c:pt idx="2">
                  <c:v>3rd party software</c:v>
                </c:pt>
                <c:pt idx="3">
                  <c:v>Finished goods</c:v>
                </c:pt>
                <c:pt idx="4">
                  <c:v>3rd party hardware</c:v>
                </c:pt>
                <c:pt idx="5">
                  <c:v>Other</c:v>
                </c:pt>
              </c:strCache>
            </c:strRef>
          </c:cat>
          <c:val>
            <c:numRef>
              <c:f>'6M 2017'!$M$91:$M$96</c:f>
              <c:numCache>
                <c:formatCode>0.0%</c:formatCode>
                <c:ptCount val="6"/>
                <c:pt idx="0">
                  <c:v>0.80044844417327643</c:v>
                </c:pt>
                <c:pt idx="1">
                  <c:v>0.14521659548505186</c:v>
                </c:pt>
                <c:pt idx="2">
                  <c:v>8.6150091519219037E-3</c:v>
                </c:pt>
                <c:pt idx="3">
                  <c:v>1.5649786455155582E-3</c:v>
                </c:pt>
                <c:pt idx="4">
                  <c:v>6.702257474069555E-3</c:v>
                </c:pt>
                <c:pt idx="5">
                  <c:v>3.7452715070164733E-2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63-4EA5-9B12-F6CAE216C3A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9"/>
        <c:holeSize val="50"/>
      </c:doughnut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1">
                    <a:lumMod val="50000"/>
                  </a:schemeClr>
                </a:solidFill>
              </a:defRPr>
            </a:pPr>
            <a:r>
              <a:rPr lang="pl-PL"/>
              <a:t>Q2 2018</a:t>
            </a:r>
          </a:p>
        </c:rich>
      </c:tx>
      <c:layout>
        <c:manualLayout>
          <c:xMode val="edge"/>
          <c:yMode val="edge"/>
          <c:x val="0.47618177064396333"/>
          <c:y val="2.743085697355751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2191773660267838"/>
          <c:y val="0.15517987517814277"/>
          <c:w val="0.70898396575482603"/>
          <c:h val="0.80905564694042742"/>
        </c:manualLayout>
      </c:layout>
      <c:doughnutChart>
        <c:varyColors val="1"/>
        <c:ser>
          <c:idx val="0"/>
          <c:order val="0"/>
          <c:tx>
            <c:strRef>
              <c:f>'12M Dane'!$B$79</c:f>
              <c:strCache>
                <c:ptCount val="1"/>
                <c:pt idx="0">
                  <c:v>Struktura sprzedaży wg rodzaju</c:v>
                </c:pt>
              </c:strCache>
            </c:strRef>
          </c:tx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91-41ED-B036-27F4E088CABB}"/>
                </c:ext>
              </c:extLst>
            </c:dLbl>
            <c:dLbl>
              <c:idx val="1"/>
              <c:layout>
                <c:manualLayout>
                  <c:x val="2.6068341399181662E-2"/>
                  <c:y val="1.036223234435943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pl-PL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72463236671485"/>
                      <c:h val="0.185135547469612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91-41ED-B036-27F4E088CABB}"/>
                </c:ext>
              </c:extLst>
            </c:dLbl>
            <c:dLbl>
              <c:idx val="2"/>
              <c:layout>
                <c:manualLayout>
                  <c:x val="-0.21491766593129241"/>
                  <c:y val="0.158884922658507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91-41ED-B036-27F4E088CABB}"/>
                </c:ext>
              </c:extLst>
            </c:dLbl>
            <c:dLbl>
              <c:idx val="3"/>
              <c:layout>
                <c:manualLayout>
                  <c:x val="-0.23879740659032492"/>
                  <c:y val="4.49022607513172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91-41ED-B036-27F4E088CABB}"/>
                </c:ext>
              </c:extLst>
            </c:dLbl>
            <c:dLbl>
              <c:idx val="4"/>
              <c:layout>
                <c:manualLayout>
                  <c:x val="-0.21089467248692317"/>
                  <c:y val="-2.76321604623491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217734696069757"/>
                      <c:h val="0.197845877154893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491-41ED-B036-27F4E088CABB}"/>
                </c:ext>
              </c:extLst>
            </c:dLbl>
            <c:dLbl>
              <c:idx val="5"/>
              <c:layout>
                <c:manualLayout>
                  <c:x val="-0.16374679309050852"/>
                  <c:y val="-0.1485228624851266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91-41ED-B036-27F4E088CAB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3366"/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'12M Dane'!$A$80:$A$85</c:f>
              <c:strCache>
                <c:ptCount val="6"/>
                <c:pt idx="0">
                  <c:v>Services</c:v>
                </c:pt>
                <c:pt idx="1">
                  <c:v>Proprietary software</c:v>
                </c:pt>
                <c:pt idx="2">
                  <c:v>3rd party software</c:v>
                </c:pt>
                <c:pt idx="3">
                  <c:v>Finished goods</c:v>
                </c:pt>
                <c:pt idx="4">
                  <c:v>3rd party hardware</c:v>
                </c:pt>
                <c:pt idx="5">
                  <c:v>Other</c:v>
                </c:pt>
              </c:strCache>
            </c:strRef>
          </c:cat>
          <c:val>
            <c:numRef>
              <c:f>'6M 2017'!$K$91:$K$96</c:f>
              <c:numCache>
                <c:formatCode>0.0%</c:formatCode>
                <c:ptCount val="6"/>
                <c:pt idx="0">
                  <c:v>0.72199999999999998</c:v>
                </c:pt>
                <c:pt idx="1">
                  <c:v>0.10299999999999999</c:v>
                </c:pt>
                <c:pt idx="2">
                  <c:v>1.4999999999999999E-2</c:v>
                </c:pt>
                <c:pt idx="3">
                  <c:v>5.0999999999999997E-2</c:v>
                </c:pt>
                <c:pt idx="4">
                  <c:v>6.7000000000000004E-2</c:v>
                </c:pt>
                <c:pt idx="5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491-41ED-B036-27F4E088CAB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289"/>
        <c:holeSize val="50"/>
      </c:doughnut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918541130722685"/>
          <c:y val="6.8422640708701396E-2"/>
          <c:w val="0.79988144424169527"/>
          <c:h val="0.643462156797949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[0]!Data_odbiorcy</c:f>
              <c:strCache>
                <c:ptCount val="1"/>
                <c:pt idx="0">
                  <c:v>H1 2018</c:v>
                </c:pt>
              </c:strCache>
            </c:strRef>
          </c:tx>
          <c:spPr>
            <a:solidFill>
              <a:srgbClr val="1F4E79"/>
            </a:solidFill>
          </c:spPr>
          <c:invertIfNegative val="0"/>
          <c:cat>
            <c:strRef>
              <c:f>'3M Dane'!$A$33:$A$41</c:f>
              <c:strCache>
                <c:ptCount val="9"/>
                <c:pt idx="0">
                  <c:v>Telco, Media and IT</c:v>
                </c:pt>
                <c:pt idx="1">
                  <c:v>Finance and Banking</c:v>
                </c:pt>
                <c:pt idx="2">
                  <c:v>Trade and Services</c:v>
                </c:pt>
                <c:pt idx="3">
                  <c:v>Industries &amp; Utilities</c:v>
                </c:pt>
                <c:pt idx="4">
                  <c:v>Public sector</c:v>
                </c:pt>
                <c:pt idx="5">
                  <c:v>SMEs - Poland</c:v>
                </c:pt>
                <c:pt idx="6">
                  <c:v>SMEs - DACH</c:v>
                </c:pt>
                <c:pt idx="7">
                  <c:v>Medicine</c:v>
                </c:pt>
                <c:pt idx="8">
                  <c:v>Other</c:v>
                </c:pt>
              </c:strCache>
            </c:strRef>
          </c:cat>
          <c:val>
            <c:numRef>
              <c:f>[0]!Odbiorcy</c:f>
              <c:numCache>
                <c:formatCode>#,##0</c:formatCode>
                <c:ptCount val="9"/>
                <c:pt idx="0">
                  <c:v>128500</c:v>
                </c:pt>
                <c:pt idx="1">
                  <c:v>95073</c:v>
                </c:pt>
                <c:pt idx="2">
                  <c:v>92412</c:v>
                </c:pt>
                <c:pt idx="3">
                  <c:v>64930</c:v>
                </c:pt>
                <c:pt idx="4">
                  <c:v>79521</c:v>
                </c:pt>
                <c:pt idx="5">
                  <c:v>69301</c:v>
                </c:pt>
                <c:pt idx="6">
                  <c:v>45430</c:v>
                </c:pt>
                <c:pt idx="7">
                  <c:v>14533</c:v>
                </c:pt>
                <c:pt idx="8">
                  <c:v>14308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D6-444B-BD55-6E34A1B195FD}"/>
            </c:ext>
          </c:extLst>
        </c:ser>
        <c:ser>
          <c:idx val="0"/>
          <c:order val="1"/>
          <c:tx>
            <c:strRef>
              <c:f>[0]!Data_odbiorcy_akt</c:f>
              <c:strCache>
                <c:ptCount val="1"/>
                <c:pt idx="0">
                  <c:v>H1 2019</c:v>
                </c:pt>
              </c:strCache>
            </c:strRef>
          </c:tx>
          <c:spPr>
            <a:solidFill>
              <a:srgbClr val="A9CC28"/>
            </a:solidFill>
          </c:spPr>
          <c:invertIfNegative val="0"/>
          <c:cat>
            <c:strRef>
              <c:f>'3M Dane'!$A$33:$A$41</c:f>
              <c:strCache>
                <c:ptCount val="9"/>
                <c:pt idx="0">
                  <c:v>Telco, Media and IT</c:v>
                </c:pt>
                <c:pt idx="1">
                  <c:v>Finance and Banking</c:v>
                </c:pt>
                <c:pt idx="2">
                  <c:v>Trade and Services</c:v>
                </c:pt>
                <c:pt idx="3">
                  <c:v>Industries &amp; Utilities</c:v>
                </c:pt>
                <c:pt idx="4">
                  <c:v>Public sector</c:v>
                </c:pt>
                <c:pt idx="5">
                  <c:v>SMEs - Poland</c:v>
                </c:pt>
                <c:pt idx="6">
                  <c:v>SMEs - DACH</c:v>
                </c:pt>
                <c:pt idx="7">
                  <c:v>Medicine</c:v>
                </c:pt>
                <c:pt idx="8">
                  <c:v>Other</c:v>
                </c:pt>
              </c:strCache>
            </c:strRef>
          </c:cat>
          <c:val>
            <c:numRef>
              <c:f>[0]!OdbiorcyII</c:f>
              <c:numCache>
                <c:formatCode>#,##0</c:formatCode>
                <c:ptCount val="9"/>
                <c:pt idx="0">
                  <c:v>160828</c:v>
                </c:pt>
                <c:pt idx="1">
                  <c:v>88139</c:v>
                </c:pt>
                <c:pt idx="2">
                  <c:v>111940</c:v>
                </c:pt>
                <c:pt idx="3">
                  <c:v>79814</c:v>
                </c:pt>
                <c:pt idx="4">
                  <c:v>69219</c:v>
                </c:pt>
                <c:pt idx="5">
                  <c:v>82442</c:v>
                </c:pt>
                <c:pt idx="6">
                  <c:v>44789</c:v>
                </c:pt>
                <c:pt idx="7">
                  <c:v>13692</c:v>
                </c:pt>
                <c:pt idx="8">
                  <c:v>15625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D6-444B-BD55-6E34A1B19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792944"/>
        <c:axId val="498793336"/>
      </c:barChart>
      <c:catAx>
        <c:axId val="498792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</c:spPr>
        <c:txPr>
          <a:bodyPr rot="-1440000" vert="horz"/>
          <a:lstStyle/>
          <a:p>
            <a:pPr algn="ctr" rtl="0">
              <a:defRPr lang="pl-PL"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8793336"/>
        <c:crosses val="autoZero"/>
        <c:auto val="1"/>
        <c:lblAlgn val="ctr"/>
        <c:lblOffset val="100"/>
        <c:noMultiLvlLbl val="0"/>
      </c:catAx>
      <c:valAx>
        <c:axId val="49879333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 algn="ctr" rtl="0">
              <a:defRPr lang="pl-PL"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9879294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61522419186652766"/>
          <c:y val="0.90449595485958134"/>
          <c:w val="0.37017726798749317"/>
          <c:h val="7.6779222821866333E-2"/>
        </c:manualLayout>
      </c:layout>
      <c:overlay val="0"/>
      <c:txPr>
        <a:bodyPr/>
        <a:lstStyle/>
        <a:p>
          <a:pPr algn="ctr" rtl="0">
            <a:defRPr lang="pl-PL" sz="1200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0.43775</cdr:x>
      <cdr:y>0.50302</cdr:y>
    </cdr:from>
    <cdr:to>
      <cdr:x>0.71332</cdr:x>
      <cdr:y>0.61579</cdr:y>
    </cdr:to>
    <cdr:sp macro="" textlink="">
      <cdr:nvSpPr>
        <cdr:cNvPr id="3" name="pole tekstowe 39"/>
        <cdr:cNvSpPr txBox="1"/>
      </cdr:nvSpPr>
      <cdr:spPr>
        <a:xfrm xmlns:a="http://schemas.openxmlformats.org/drawingml/2006/main">
          <a:off x="1886272" y="2033600"/>
          <a:ext cx="1187431" cy="4559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6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327</a:t>
          </a:r>
          <a:r>
            <a:rPr lang="pl-PL" sz="1600" b="1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6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800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0.44019</cdr:x>
      <cdr:y>0.50731</cdr:y>
    </cdr:from>
    <cdr:to>
      <cdr:x>0.72358</cdr:x>
      <cdr:y>0.62011</cdr:y>
    </cdr:to>
    <cdr:sp macro="" textlink="">
      <cdr:nvSpPr>
        <cdr:cNvPr id="3" name="pole tekstowe 39"/>
        <cdr:cNvSpPr txBox="1"/>
      </cdr:nvSpPr>
      <cdr:spPr>
        <a:xfrm xmlns:a="http://schemas.openxmlformats.org/drawingml/2006/main">
          <a:off x="1665493" y="1870159"/>
          <a:ext cx="1072235" cy="4158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pl-PL"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332</a:t>
          </a:r>
          <a:r>
            <a:rPr lang="pl-PL" sz="1400" b="1" baseline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pl-PL" sz="1400" b="1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019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993889E5-94A8-4BFB-AF5D-63776A689619}" type="datetimeFigureOut">
              <a:rPr lang="pl-PL" smtClean="0"/>
              <a:pPr/>
              <a:t>2019-09-03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l-PL"/>
              <a:t>dfgdfgdfgd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DE523A5B-E496-450D-9999-935F2761687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2855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C3F5C40-7709-7D40-B47A-8508ED5FE75B}" type="datetimeFigureOut">
              <a:rPr lang="pl-PL" smtClean="0"/>
              <a:pPr/>
              <a:t>2019-09-03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r>
              <a:rPr lang="pl-PL"/>
              <a:t>dfgdfgdfgd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2514D64-BFD3-464E-8A52-07B4CA58294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6244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294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11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4841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917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992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5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797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918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51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874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14D64-BFD3-464E-8A52-07B4CA58294A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3123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INSTERT TITLE </a:t>
            </a:r>
            <a:br>
              <a:rPr lang="pl-PL" dirty="0"/>
            </a:br>
            <a:r>
              <a:rPr lang="en-US" dirty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SUBTITLE OF THE PRESENTATION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 dirty="0"/>
          </a:p>
        </p:txBody>
      </p:sp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Obraz 6" descr="logo_clien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731" y="95656"/>
            <a:ext cx="1412419" cy="706210"/>
          </a:xfrm>
          <a:prstGeom prst="rect">
            <a:avLst/>
          </a:prstGeom>
        </p:spPr>
      </p:pic>
      <p:sp>
        <p:nvSpPr>
          <p:cNvPr id="8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Cl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1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4221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1"/>
            <a:ext cx="8235950" cy="3907565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600"/>
              </a:spcBef>
              <a:buNone/>
              <a:defRPr lang="en-GB" sz="800" b="0" i="0"/>
            </a:lvl1pPr>
            <a:lvl2pPr indent="-457200">
              <a:defRPr/>
            </a:lvl2pPr>
            <a:lvl3pPr indent="-457200">
              <a:defRPr/>
            </a:lvl3pPr>
            <a:lvl4pPr indent="-457200">
              <a:defRPr/>
            </a:lvl4pPr>
            <a:lvl5pPr indent="-457200">
              <a:defRPr/>
            </a:lvl5pPr>
          </a:lstStyle>
          <a:p>
            <a:r>
              <a:rPr lang="pl-PL" b="0" i="0" dirty="0">
                <a:solidFill>
                  <a:srgbClr val="000000"/>
                </a:solidFill>
                <a:latin typeface="+mn-lt"/>
              </a:rPr>
              <a:t>Insert </a:t>
            </a:r>
            <a:r>
              <a:rPr lang="pl-PL" b="0" i="0" dirty="0" err="1">
                <a:solidFill>
                  <a:srgbClr val="000000"/>
                </a:solidFill>
                <a:latin typeface="+mn-lt"/>
              </a:rPr>
              <a:t>description</a:t>
            </a:r>
            <a:endParaRPr lang="en-GB" b="0" i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676400" y="4774697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/>
              <a:t>Q1-Q3 2015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" y="853640"/>
            <a:ext cx="4085063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638908" y="853641"/>
            <a:ext cx="4054640" cy="391362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6257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tekstu 1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6" name="Symbol zastępczy tekstu 13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87148"/>
            <a:ext cx="2378075" cy="1538416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9" name="Symbol zastępczy tekstu 13"/>
          <p:cNvSpPr>
            <a:spLocks noGrp="1"/>
          </p:cNvSpPr>
          <p:nvPr>
            <p:ph type="body" sz="quarter" idx="16" hasCustomPrompt="1"/>
          </p:nvPr>
        </p:nvSpPr>
        <p:spPr>
          <a:xfrm>
            <a:off x="718751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1" name="Symbol zastępczy tekstu 13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87843"/>
            <a:ext cx="2378075" cy="339811"/>
          </a:xfrm>
        </p:spPr>
        <p:txBody>
          <a:bodyPr anchor="t">
            <a:noAutofit/>
          </a:bodyPr>
          <a:lstStyle>
            <a:lvl1pPr algn="ctr">
              <a:lnSpc>
                <a:spcPct val="150000"/>
              </a:lnSpc>
              <a:buNone/>
              <a:defRPr sz="1100" b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24" name="Symbol zastępczy tekstu 13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5" name="Symbol zastępczy tekstu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8651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7" name="Symbol zastępczy tekstu 13"/>
          <p:cNvSpPr>
            <a:spLocks noGrp="1"/>
          </p:cNvSpPr>
          <p:nvPr>
            <p:ph type="body" sz="quarter" idx="21" hasCustomPrompt="1"/>
          </p:nvPr>
        </p:nvSpPr>
        <p:spPr>
          <a:xfrm>
            <a:off x="654806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8" name="Symbol zastępczy tekstu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8651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sp>
        <p:nvSpPr>
          <p:cNvPr id="38" name="Symbol zastępczy tekstu 13"/>
          <p:cNvSpPr>
            <a:spLocks noGrp="1"/>
          </p:cNvSpPr>
          <p:nvPr>
            <p:ph type="body" sz="quarter" idx="23" hasCustomPrompt="1"/>
          </p:nvPr>
        </p:nvSpPr>
        <p:spPr>
          <a:xfrm>
            <a:off x="3375722" y="1335088"/>
            <a:ext cx="2378075" cy="252755"/>
          </a:xfrm>
        </p:spPr>
        <p:txBody>
          <a:bodyPr anchor="ctr">
            <a:normAutofit/>
          </a:bodyPr>
          <a:lstStyle>
            <a:lvl1pPr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9" name="Symbol zastępczy tekstu 13"/>
          <p:cNvSpPr>
            <a:spLocks noGrp="1"/>
          </p:cNvSpPr>
          <p:nvPr>
            <p:ph type="body" sz="quarter" idx="24" hasCustomPrompt="1"/>
          </p:nvPr>
        </p:nvSpPr>
        <p:spPr>
          <a:xfrm>
            <a:off x="3375722" y="2187148"/>
            <a:ext cx="2378075" cy="1538416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1" name="Symbol zastępczy tekstu 13"/>
          <p:cNvSpPr>
            <a:spLocks noGrp="1"/>
          </p:cNvSpPr>
          <p:nvPr>
            <p:ph type="body" sz="quarter" idx="25" hasCustomPrompt="1"/>
          </p:nvPr>
        </p:nvSpPr>
        <p:spPr>
          <a:xfrm>
            <a:off x="3637273" y="4071948"/>
            <a:ext cx="1915297" cy="252755"/>
          </a:xfrm>
        </p:spPr>
        <p:txBody>
          <a:bodyPr anchor="ctr">
            <a:noAutofit/>
          </a:bodyPr>
          <a:lstStyle>
            <a:lvl1pPr algn="ctr">
              <a:buNone/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button</a:t>
            </a:r>
            <a:r>
              <a:rPr lang="pl-PL" dirty="0"/>
              <a:t>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2" name="Symbol zastępczy tekstu 13"/>
          <p:cNvSpPr>
            <a:spLocks noGrp="1"/>
          </p:cNvSpPr>
          <p:nvPr>
            <p:ph type="body" sz="quarter" idx="26" hasCustomPrompt="1"/>
          </p:nvPr>
        </p:nvSpPr>
        <p:spPr>
          <a:xfrm>
            <a:off x="3375722" y="1587843"/>
            <a:ext cx="2378075" cy="339811"/>
          </a:xfrm>
        </p:spPr>
        <p:txBody>
          <a:bodyPr vert="horz" lIns="91440" tIns="45720" rIns="91440" bIns="45720" rtlCol="0" anchor="t">
            <a:noAutofit/>
          </a:bodyPr>
          <a:lstStyle>
            <a:lvl1pPr algn="ctr">
              <a:lnSpc>
                <a:spcPct val="150000"/>
              </a:lnSpc>
              <a:buNone/>
              <a:defRPr lang="pl-PL" sz="11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342900" lvl="0" indent="-342900" algn="ctr" defTabSz="457200" rtl="0" eaLnBrk="1" latinLnBrk="0" hangingPunct="1">
              <a:lnSpc>
                <a:spcPct val="150000"/>
              </a:lnSpc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information</a:t>
            </a:r>
            <a:endParaRPr lang="pl-PL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6" name="Symbol zastępczy tekstu 17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obiektu SmartArt 9"/>
          <p:cNvSpPr>
            <a:spLocks noGrp="1"/>
          </p:cNvSpPr>
          <p:nvPr>
            <p:ph type="dgm" sz="quarter" idx="15" hasCustomPrompt="1"/>
          </p:nvPr>
        </p:nvSpPr>
        <p:spPr>
          <a:xfrm>
            <a:off x="457199" y="853641"/>
            <a:ext cx="8236347" cy="3913622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/>
              <a:t>Insert </a:t>
            </a:r>
            <a:r>
              <a:rPr lang="pl-PL" dirty="0" err="1"/>
              <a:t>SmartArt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2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99625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wykresu 10"/>
          <p:cNvSpPr>
            <a:spLocks noGrp="1"/>
          </p:cNvSpPr>
          <p:nvPr>
            <p:ph type="chart" sz="quarter" idx="15" hasCustomPrompt="1"/>
          </p:nvPr>
        </p:nvSpPr>
        <p:spPr>
          <a:xfrm>
            <a:off x="457199" y="853641"/>
            <a:ext cx="8236347" cy="3913621"/>
          </a:xfrm>
        </p:spPr>
        <p:txBody>
          <a:bodyPr lIns="0" rIns="0" anchor="ctr"/>
          <a:lstStyle>
            <a:lvl1pPr algn="ctr">
              <a:buNone/>
              <a:defRPr/>
            </a:lvl1pPr>
          </a:lstStyle>
          <a:p>
            <a:r>
              <a:rPr lang="pl-PL" dirty="0"/>
              <a:t>Insert </a:t>
            </a:r>
            <a:r>
              <a:rPr lang="pl-PL" dirty="0" err="1"/>
              <a:t>Graph</a:t>
            </a:r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0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80764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4969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67945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dirty="0">
                <a:solidFill>
                  <a:srgbClr val="B0BAC1"/>
                </a:solidFill>
              </a:defRPr>
            </a:lvl1pPr>
          </a:lstStyle>
          <a:p>
            <a:pPr marL="0" lvl="0" indent="0" algn="ctr"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714348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3062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title slide to 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2535161"/>
            <a:ext cx="9144000" cy="2608338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2535161"/>
            <a:ext cx="8229599" cy="1026962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INSTERT TITLE </a:t>
            </a:r>
            <a:br>
              <a:rPr lang="pl-PL" dirty="0"/>
            </a:br>
            <a:r>
              <a:rPr lang="en-US" dirty="0"/>
              <a:t>OF THE PRESENTATION</a:t>
            </a:r>
            <a:endParaRPr lang="pl-PL" dirty="0"/>
          </a:p>
        </p:txBody>
      </p:sp>
      <p:sp>
        <p:nvSpPr>
          <p:cNvPr id="9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199" y="3562123"/>
            <a:ext cx="8229599" cy="549693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120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SUBTITLE OF THE PRESENTATION</a:t>
            </a:r>
          </a:p>
        </p:txBody>
      </p:sp>
      <p:sp>
        <p:nvSpPr>
          <p:cNvPr id="10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219200" cy="27463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lang="pl-PL" sz="90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3450" y="4838700"/>
            <a:ext cx="800094" cy="122536"/>
          </a:xfrm>
          <a:prstGeom prst="rect">
            <a:avLst/>
          </a:prstGeom>
        </p:spPr>
      </p:pic>
      <p:sp>
        <p:nvSpPr>
          <p:cNvPr id="16" name="Symbol zastępczy tekstu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111816"/>
            <a:ext cx="4000500" cy="295466"/>
          </a:xfrm>
          <a:noFill/>
        </p:spPr>
        <p:txBody>
          <a:bodyPr wrap="square" lIns="0" rIns="0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7" name="Symbol zastępczy tekstu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407282"/>
            <a:ext cx="4000500" cy="295466"/>
          </a:xfrm>
          <a:noFill/>
        </p:spPr>
        <p:txBody>
          <a:bodyPr wrap="square" lIns="0" rIns="0" rtlCol="0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defRPr lang="pl-PL" sz="1200" b="1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defRPr lang="pl-PL" sz="12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471939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00168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2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19822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19822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19822" y="3771900"/>
            <a:ext cx="1638300" cy="50165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26756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26756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26756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4794819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8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4794819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9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4794819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7" hasCustomPrompt="1"/>
          </p:nvPr>
        </p:nvSpPr>
        <p:spPr>
          <a:xfrm>
            <a:off x="478249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2693362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61027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8" name="Symbol zastępczy tekstu 6"/>
          <p:cNvSpPr>
            <a:spLocks noGrp="1"/>
          </p:cNvSpPr>
          <p:nvPr>
            <p:ph type="body" sz="quarter" idx="31" hasCustomPrompt="1"/>
          </p:nvPr>
        </p:nvSpPr>
        <p:spPr>
          <a:xfrm>
            <a:off x="6883953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32" hasCustomPrompt="1"/>
          </p:nvPr>
        </p:nvSpPr>
        <p:spPr>
          <a:xfrm>
            <a:off x="6883953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20" name="Symbol zastępczy tekstu 6"/>
          <p:cNvSpPr>
            <a:spLocks noGrp="1"/>
          </p:cNvSpPr>
          <p:nvPr>
            <p:ph type="body" sz="quarter" idx="33" hasCustomPrompt="1"/>
          </p:nvPr>
        </p:nvSpPr>
        <p:spPr>
          <a:xfrm>
            <a:off x="6883953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3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687163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6" name="Prostokąt 2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40681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009DE0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400" b="1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22896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2093918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400" b="0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2093918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100" b="0" kern="1200" dirty="0" smtClean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4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2093918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900" b="0" kern="1200" dirty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5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5138456" y="3079750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50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138456" y="3522230"/>
            <a:ext cx="1638300" cy="213591"/>
          </a:xfrm>
        </p:spPr>
        <p:txBody>
          <a:bodyPr anchor="t">
            <a:noAutofit/>
          </a:bodyPr>
          <a:lstStyle>
            <a:lvl1pPr marL="0" indent="0" algn="ctr">
              <a:buNone/>
              <a:defRPr sz="1100" b="0">
                <a:solidFill>
                  <a:srgbClr val="B0BAC1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51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138456" y="3771900"/>
            <a:ext cx="1638300" cy="501650"/>
          </a:xfrm>
        </p:spPr>
        <p:txBody>
          <a:bodyPr anchor="t">
            <a:noAutofit/>
          </a:bodyPr>
          <a:lstStyle>
            <a:lvl1pPr marL="0" indent="0" algn="ctr">
              <a:buNone/>
              <a:defRPr sz="900" b="0">
                <a:solidFill>
                  <a:srgbClr val="242424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5156200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sp>
        <p:nvSpPr>
          <p:cNvPr id="33" name="Symbol zastępczy obrazu 3"/>
          <p:cNvSpPr>
            <a:spLocks noGrp="1"/>
          </p:cNvSpPr>
          <p:nvPr>
            <p:ph type="pic" sz="quarter" idx="29" hasCustomPrompt="1"/>
          </p:nvPr>
        </p:nvSpPr>
        <p:spPr>
          <a:xfrm>
            <a:off x="2084366" y="1292224"/>
            <a:ext cx="1638300" cy="1638301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pl-PL" sz="1400" b="1" kern="1200" dirty="0">
                <a:solidFill>
                  <a:srgbClr val="B0BAC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CLICK AND CHOOSE PICTURE</a:t>
            </a:r>
          </a:p>
        </p:txBody>
      </p:sp>
      <p:pic>
        <p:nvPicPr>
          <p:cNvPr id="21" name="Obraz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3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9" name="Prostokąt 1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8443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m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12951" b="5926"/>
          <a:stretch>
            <a:fillRect/>
          </a:stretch>
        </p:blipFill>
        <p:spPr>
          <a:xfrm>
            <a:off x="0" y="930105"/>
            <a:ext cx="8780662" cy="4172581"/>
          </a:xfrm>
          <a:prstGeom prst="rect">
            <a:avLst/>
          </a:prstGeom>
        </p:spPr>
      </p:pic>
      <p:sp>
        <p:nvSpPr>
          <p:cNvPr id="4" name="Owal 3"/>
          <p:cNvSpPr/>
          <p:nvPr userDrawn="1"/>
        </p:nvSpPr>
        <p:spPr>
          <a:xfrm>
            <a:off x="1344378" y="1384168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344613" y="1606734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1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344613" y="2068009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29" name="Owal 28"/>
          <p:cNvSpPr/>
          <p:nvPr userDrawn="1"/>
        </p:nvSpPr>
        <p:spPr>
          <a:xfrm>
            <a:off x="6716122" y="1245077"/>
            <a:ext cx="1339416" cy="1339416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0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6716357" y="1467643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6716357" y="1928918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2" name="Owal 31"/>
          <p:cNvSpPr/>
          <p:nvPr userDrawn="1"/>
        </p:nvSpPr>
        <p:spPr>
          <a:xfrm>
            <a:off x="4489528" y="1066800"/>
            <a:ext cx="1339416" cy="1339416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3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9763" y="1289366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9763" y="1750641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35" name="Owal 34"/>
          <p:cNvSpPr/>
          <p:nvPr userDrawn="1"/>
        </p:nvSpPr>
        <p:spPr>
          <a:xfrm>
            <a:off x="5080000" y="3016396"/>
            <a:ext cx="1339416" cy="1339416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pl-PL"/>
          </a:p>
        </p:txBody>
      </p:sp>
      <p:sp>
        <p:nvSpPr>
          <p:cNvPr id="36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5080235" y="3238962"/>
            <a:ext cx="1339850" cy="461962"/>
          </a:xfrm>
        </p:spPr>
        <p:txBody>
          <a:bodyPr anchor="b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00</a:t>
            </a:r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5080235" y="3700237"/>
            <a:ext cx="1339850" cy="461962"/>
          </a:xfrm>
        </p:spPr>
        <p:txBody>
          <a:bodyPr anchor="t">
            <a:noAutofit/>
          </a:bodyPr>
          <a:lstStyle>
            <a:lvl1pPr marL="0" indent="0" algn="ctr">
              <a:buNone/>
              <a:defRPr sz="110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pic>
        <p:nvPicPr>
          <p:cNvPr id="24" name="Obraz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5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6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2962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8543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8086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266065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192D52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14" name="Obraz 13" descr="mackbook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476" y="1200715"/>
            <a:ext cx="4994298" cy="2978150"/>
          </a:xfrm>
          <a:prstGeom prst="rect">
            <a:avLst/>
          </a:prstGeom>
        </p:spPr>
      </p:pic>
      <p:sp>
        <p:nvSpPr>
          <p:cNvPr id="4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28"/>
          </p:nvPr>
        </p:nvSpPr>
        <p:spPr>
          <a:xfrm>
            <a:off x="4608513" y="1401763"/>
            <a:ext cx="3770312" cy="2354262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pl-PL" dirty="0"/>
          </a:p>
        </p:txBody>
      </p:sp>
      <p:sp>
        <p:nvSpPr>
          <p:cNvPr id="24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8795254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wal 1"/>
          <p:cNvSpPr/>
          <p:nvPr userDrawn="1"/>
        </p:nvSpPr>
        <p:spPr>
          <a:xfrm>
            <a:off x="457200" y="11857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6" name="Owal 15"/>
          <p:cNvSpPr/>
          <p:nvPr userDrawn="1"/>
        </p:nvSpPr>
        <p:spPr>
          <a:xfrm>
            <a:off x="457200" y="20683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17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9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1" name="Owal 20"/>
          <p:cNvSpPr/>
          <p:nvPr userDrawn="1"/>
        </p:nvSpPr>
        <p:spPr>
          <a:xfrm>
            <a:off x="457200" y="290659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Owal 23"/>
          <p:cNvSpPr/>
          <p:nvPr userDrawn="1"/>
        </p:nvSpPr>
        <p:spPr>
          <a:xfrm>
            <a:off x="457200" y="3763844"/>
            <a:ext cx="476250" cy="476250"/>
          </a:xfrm>
          <a:prstGeom prst="ellipse">
            <a:avLst/>
          </a:prstGeom>
          <a:solidFill>
            <a:schemeClr val="bg1"/>
          </a:solidFill>
          <a:ln w="254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pl-PL"/>
          </a:p>
        </p:txBody>
      </p:sp>
      <p:sp>
        <p:nvSpPr>
          <p:cNvPr id="2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1993900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2660650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32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33" name="Obraz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pic>
        <p:nvPicPr>
          <p:cNvPr id="27" name="Obraz 26" descr="mackbook_whit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67" y="1154554"/>
            <a:ext cx="6141708" cy="3662362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28"/>
          </p:nvPr>
        </p:nvSpPr>
        <p:spPr>
          <a:xfrm>
            <a:off x="5167313" y="1408769"/>
            <a:ext cx="4622800" cy="28780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pl-PL" dirty="0"/>
          </a:p>
        </p:txBody>
      </p:sp>
      <p:sp>
        <p:nvSpPr>
          <p:cNvPr id="28" name="Symbol zastępczy tekstu 17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14330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az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43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86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168400" y="11780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87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168400" y="1449828"/>
            <a:ext cx="301702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89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1168400" y="20606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0" name="Symbol zastępczy tekstu 11"/>
          <p:cNvSpPr>
            <a:spLocks noGrp="1"/>
          </p:cNvSpPr>
          <p:nvPr>
            <p:ph type="body" sz="quarter" idx="18" hasCustomPrompt="1"/>
          </p:nvPr>
        </p:nvSpPr>
        <p:spPr>
          <a:xfrm>
            <a:off x="1168400" y="23324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2" name="Symbol zastępczy tekstu 6"/>
          <p:cNvSpPr>
            <a:spLocks noGrp="1"/>
          </p:cNvSpPr>
          <p:nvPr>
            <p:ph type="body" sz="quarter" idx="19" hasCustomPrompt="1"/>
          </p:nvPr>
        </p:nvSpPr>
        <p:spPr>
          <a:xfrm>
            <a:off x="1168400" y="289885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3" name="Symbol zastępczy tekstu 11"/>
          <p:cNvSpPr>
            <a:spLocks noGrp="1"/>
          </p:cNvSpPr>
          <p:nvPr>
            <p:ph type="body" sz="quarter" idx="20" hasCustomPrompt="1"/>
          </p:nvPr>
        </p:nvSpPr>
        <p:spPr>
          <a:xfrm>
            <a:off x="1168400" y="317067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5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1168400" y="3756102"/>
            <a:ext cx="301702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96" name="Symbol zastępczy tekstu 11"/>
          <p:cNvSpPr>
            <a:spLocks noGrp="1"/>
          </p:cNvSpPr>
          <p:nvPr>
            <p:ph type="body" sz="quarter" idx="22" hasCustomPrompt="1"/>
          </p:nvPr>
        </p:nvSpPr>
        <p:spPr>
          <a:xfrm>
            <a:off x="1168400" y="4027928"/>
            <a:ext cx="301702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97" name="Symbol zastępczy obrazu 3"/>
          <p:cNvSpPr>
            <a:spLocks noGrp="1"/>
          </p:cNvSpPr>
          <p:nvPr>
            <p:ph type="pic" sz="quarter" idx="23" hasCustomPrompt="1"/>
          </p:nvPr>
        </p:nvSpPr>
        <p:spPr>
          <a:xfrm>
            <a:off x="558800" y="12746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98" name="Symbol zastępczy obrazu 3"/>
          <p:cNvSpPr>
            <a:spLocks noGrp="1"/>
          </p:cNvSpPr>
          <p:nvPr>
            <p:ph type="pic" sz="quarter" idx="24" hasCustomPrompt="1"/>
          </p:nvPr>
        </p:nvSpPr>
        <p:spPr>
          <a:xfrm>
            <a:off x="558800" y="2165916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99" name="Symbol zastępczy obrazu 3"/>
          <p:cNvSpPr>
            <a:spLocks noGrp="1"/>
          </p:cNvSpPr>
          <p:nvPr>
            <p:ph type="pic" sz="quarter" idx="25" hasCustomPrompt="1"/>
          </p:nvPr>
        </p:nvSpPr>
        <p:spPr>
          <a:xfrm>
            <a:off x="558800" y="299549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100" name="Symbol zastępczy obrazu 3"/>
          <p:cNvSpPr>
            <a:spLocks noGrp="1"/>
          </p:cNvSpPr>
          <p:nvPr>
            <p:ph type="pic" sz="quarter" idx="26" hasCustomPrompt="1"/>
          </p:nvPr>
        </p:nvSpPr>
        <p:spPr>
          <a:xfrm>
            <a:off x="565322" y="3852744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sp>
        <p:nvSpPr>
          <p:cNvPr id="102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5647473" y="11851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3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5647473" y="1456952"/>
            <a:ext cx="3046074" cy="242374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05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5647472" y="2067776"/>
            <a:ext cx="3046075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6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5647473" y="23396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08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5647473" y="290597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09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5647473" y="317780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11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5647473" y="3763226"/>
            <a:ext cx="3046074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12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5647473" y="4035052"/>
            <a:ext cx="3046074" cy="244682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9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113" name="Symbol zastępczy obrazu 3"/>
          <p:cNvSpPr>
            <a:spLocks noGrp="1"/>
          </p:cNvSpPr>
          <p:nvPr>
            <p:ph type="pic" sz="quarter" idx="48" hasCustomPrompt="1"/>
          </p:nvPr>
        </p:nvSpPr>
        <p:spPr>
          <a:xfrm>
            <a:off x="5037873" y="12817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5</a:t>
            </a:r>
          </a:p>
        </p:txBody>
      </p:sp>
      <p:sp>
        <p:nvSpPr>
          <p:cNvPr id="114" name="Symbol zastępczy obrazu 3"/>
          <p:cNvSpPr>
            <a:spLocks noGrp="1"/>
          </p:cNvSpPr>
          <p:nvPr>
            <p:ph type="pic" sz="quarter" idx="49" hasCustomPrompt="1"/>
          </p:nvPr>
        </p:nvSpPr>
        <p:spPr>
          <a:xfrm>
            <a:off x="5037873" y="2173040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6</a:t>
            </a:r>
          </a:p>
        </p:txBody>
      </p:sp>
      <p:sp>
        <p:nvSpPr>
          <p:cNvPr id="115" name="Symbol zastępczy obrazu 3"/>
          <p:cNvSpPr>
            <a:spLocks noGrp="1"/>
          </p:cNvSpPr>
          <p:nvPr>
            <p:ph type="pic" sz="quarter" idx="50" hasCustomPrompt="1"/>
          </p:nvPr>
        </p:nvSpPr>
        <p:spPr>
          <a:xfrm>
            <a:off x="5037873" y="300261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7</a:t>
            </a:r>
          </a:p>
        </p:txBody>
      </p:sp>
      <p:sp>
        <p:nvSpPr>
          <p:cNvPr id="116" name="Symbol zastępczy obrazu 3"/>
          <p:cNvSpPr>
            <a:spLocks noGrp="1"/>
          </p:cNvSpPr>
          <p:nvPr>
            <p:ph type="pic" sz="quarter" idx="51" hasCustomPrompt="1"/>
          </p:nvPr>
        </p:nvSpPr>
        <p:spPr>
          <a:xfrm>
            <a:off x="5044395" y="38598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8</a:t>
            </a:r>
          </a:p>
        </p:txBody>
      </p:sp>
      <p:sp>
        <p:nvSpPr>
          <p:cNvPr id="33" name="Symbol zastępczy tekstu 17"/>
          <p:cNvSpPr>
            <a:spLocks noGrp="1"/>
          </p:cNvSpPr>
          <p:nvPr>
            <p:ph type="body" sz="quarter" idx="52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38" name="Prostokąt 37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rostokąt 45"/>
          <p:cNvSpPr/>
          <p:nvPr userDrawn="1"/>
        </p:nvSpPr>
        <p:spPr>
          <a:xfrm>
            <a:off x="4874781" y="0"/>
            <a:ext cx="4269219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0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5289559" y="109001"/>
            <a:ext cx="3371851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4" name="Symbol zastępczy tekstu 6"/>
          <p:cNvSpPr>
            <a:spLocks noGrp="1"/>
          </p:cNvSpPr>
          <p:nvPr>
            <p:ph type="body" sz="quarter" idx="40" hasCustomPrompt="1"/>
          </p:nvPr>
        </p:nvSpPr>
        <p:spPr>
          <a:xfrm>
            <a:off x="6000759" y="11851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5" name="Symbol zastępczy tekstu 11"/>
          <p:cNvSpPr>
            <a:spLocks noGrp="1"/>
          </p:cNvSpPr>
          <p:nvPr>
            <p:ph type="body" sz="quarter" idx="41" hasCustomPrompt="1"/>
          </p:nvPr>
        </p:nvSpPr>
        <p:spPr>
          <a:xfrm>
            <a:off x="6000759" y="14569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42" hasCustomPrompt="1"/>
          </p:nvPr>
        </p:nvSpPr>
        <p:spPr>
          <a:xfrm>
            <a:off x="6000759" y="2067776"/>
            <a:ext cx="2660652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8" name="Symbol zastępczy tekstu 11"/>
          <p:cNvSpPr>
            <a:spLocks noGrp="1"/>
          </p:cNvSpPr>
          <p:nvPr>
            <p:ph type="body" sz="quarter" idx="43" hasCustomPrompt="1"/>
          </p:nvPr>
        </p:nvSpPr>
        <p:spPr>
          <a:xfrm>
            <a:off x="6000759" y="23396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marR="0" indent="0" algn="l" defTabSz="4572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44" hasCustomPrompt="1"/>
          </p:nvPr>
        </p:nvSpPr>
        <p:spPr>
          <a:xfrm>
            <a:off x="6000759" y="290597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1" name="Symbol zastępczy tekstu 11"/>
          <p:cNvSpPr>
            <a:spLocks noGrp="1"/>
          </p:cNvSpPr>
          <p:nvPr>
            <p:ph type="body" sz="quarter" idx="45" hasCustomPrompt="1"/>
          </p:nvPr>
        </p:nvSpPr>
        <p:spPr>
          <a:xfrm>
            <a:off x="6000759" y="317780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46" hasCustomPrompt="1"/>
          </p:nvPr>
        </p:nvSpPr>
        <p:spPr>
          <a:xfrm>
            <a:off x="6000759" y="3763226"/>
            <a:ext cx="2660651" cy="215900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4" name="Symbol zastępczy tekstu 11"/>
          <p:cNvSpPr>
            <a:spLocks noGrp="1"/>
          </p:cNvSpPr>
          <p:nvPr>
            <p:ph type="body" sz="quarter" idx="47" hasCustomPrompt="1"/>
          </p:nvPr>
        </p:nvSpPr>
        <p:spPr>
          <a:xfrm>
            <a:off x="6000759" y="4035052"/>
            <a:ext cx="2660651" cy="278538"/>
          </a:xfrm>
          <a:noFill/>
        </p:spPr>
        <p:txBody>
          <a:bodyPr wrap="square" rtlCol="0" anchor="t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5" name="Symbol zastępczy obrazu 3"/>
          <p:cNvSpPr>
            <a:spLocks noGrp="1"/>
          </p:cNvSpPr>
          <p:nvPr>
            <p:ph type="pic" sz="quarter" idx="48" hasCustomPrompt="1"/>
          </p:nvPr>
        </p:nvSpPr>
        <p:spPr>
          <a:xfrm>
            <a:off x="5391159" y="12817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1</a:t>
            </a:r>
          </a:p>
        </p:txBody>
      </p:sp>
      <p:sp>
        <p:nvSpPr>
          <p:cNvPr id="55" name="Symbol zastępczy obrazu 3"/>
          <p:cNvSpPr>
            <a:spLocks noGrp="1"/>
          </p:cNvSpPr>
          <p:nvPr>
            <p:ph type="pic" sz="quarter" idx="49" hasCustomPrompt="1"/>
          </p:nvPr>
        </p:nvSpPr>
        <p:spPr>
          <a:xfrm>
            <a:off x="5391159" y="2173040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2</a:t>
            </a:r>
          </a:p>
        </p:txBody>
      </p:sp>
      <p:sp>
        <p:nvSpPr>
          <p:cNvPr id="56" name="Symbol zastępczy obrazu 3"/>
          <p:cNvSpPr>
            <a:spLocks noGrp="1"/>
          </p:cNvSpPr>
          <p:nvPr>
            <p:ph type="pic" sz="quarter" idx="50" hasCustomPrompt="1"/>
          </p:nvPr>
        </p:nvSpPr>
        <p:spPr>
          <a:xfrm>
            <a:off x="5391159" y="300261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3</a:t>
            </a:r>
          </a:p>
        </p:txBody>
      </p:sp>
      <p:sp>
        <p:nvSpPr>
          <p:cNvPr id="57" name="Symbol zastępczy obrazu 3"/>
          <p:cNvSpPr>
            <a:spLocks noGrp="1"/>
          </p:cNvSpPr>
          <p:nvPr>
            <p:ph type="pic" sz="quarter" idx="51" hasCustomPrompt="1"/>
          </p:nvPr>
        </p:nvSpPr>
        <p:spPr>
          <a:xfrm>
            <a:off x="5397681" y="3859868"/>
            <a:ext cx="279400" cy="30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4</a:t>
            </a:r>
          </a:p>
        </p:txBody>
      </p:sp>
      <p:pic>
        <p:nvPicPr>
          <p:cNvPr id="58" name="Obraz 5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22" name="Prostokąt 2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966031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s 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5" hasCustomPrompt="1"/>
          </p:nvPr>
        </p:nvSpPr>
        <p:spPr>
          <a:xfrm>
            <a:off x="1676401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6" hasCustomPrompt="1"/>
          </p:nvPr>
        </p:nvSpPr>
        <p:spPr>
          <a:xfrm>
            <a:off x="1676401" y="2015848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7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1676401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8" name="Symbol zastępczy tekstu 11"/>
          <p:cNvSpPr>
            <a:spLocks noGrp="1"/>
          </p:cNvSpPr>
          <p:nvPr>
            <p:ph type="body" sz="quarter" idx="25" hasCustomPrompt="1"/>
          </p:nvPr>
        </p:nvSpPr>
        <p:spPr>
          <a:xfrm>
            <a:off x="1676401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463255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900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4" hasCustomPrompt="1"/>
          </p:nvPr>
        </p:nvSpPr>
        <p:spPr>
          <a:xfrm>
            <a:off x="463255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26" name="Symbol zastępczy tekstu 6"/>
          <p:cNvSpPr>
            <a:spLocks noGrp="1"/>
          </p:cNvSpPr>
          <p:nvPr>
            <p:ph type="body" sz="quarter" idx="35" hasCustomPrompt="1"/>
          </p:nvPr>
        </p:nvSpPr>
        <p:spPr>
          <a:xfrm>
            <a:off x="5856584" y="155699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7" name="Symbol zastępczy tekstu 11"/>
          <p:cNvSpPr>
            <a:spLocks noGrp="1"/>
          </p:cNvSpPr>
          <p:nvPr>
            <p:ph type="body" sz="quarter" idx="36" hasCustomPrompt="1"/>
          </p:nvPr>
        </p:nvSpPr>
        <p:spPr>
          <a:xfrm>
            <a:off x="5856584" y="200847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8" name="Symbol zastępczy tekstu 6"/>
          <p:cNvSpPr>
            <a:spLocks noGrp="1"/>
          </p:cNvSpPr>
          <p:nvPr>
            <p:ph type="body" sz="quarter" idx="37" hasCustomPrompt="1"/>
          </p:nvPr>
        </p:nvSpPr>
        <p:spPr>
          <a:xfrm>
            <a:off x="5856584" y="3087346"/>
            <a:ext cx="2832100" cy="460440"/>
          </a:xfrm>
        </p:spPr>
        <p:txBody>
          <a:bodyPr anchor="b">
            <a:noAutofit/>
          </a:bodyPr>
          <a:lstStyle>
            <a:lvl1pPr marL="0" indent="0">
              <a:buNone/>
              <a:defRPr sz="12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29" name="Symbol zastępczy tekstu 11"/>
          <p:cNvSpPr>
            <a:spLocks noGrp="1"/>
          </p:cNvSpPr>
          <p:nvPr>
            <p:ph type="body" sz="quarter" idx="38" hasCustomPrompt="1"/>
          </p:nvPr>
        </p:nvSpPr>
        <p:spPr>
          <a:xfrm>
            <a:off x="5856584" y="3538824"/>
            <a:ext cx="2832099" cy="278538"/>
          </a:xfrm>
          <a:noFill/>
        </p:spPr>
        <p:txBody>
          <a:bodyPr wrap="square" rtlCol="0" anchor="b">
            <a:spAutoFit/>
          </a:bodyPr>
          <a:lstStyle>
            <a:lvl1pPr marL="0" indent="0">
              <a:lnSpc>
                <a:spcPct val="110000"/>
              </a:lnSpc>
              <a:buNone/>
              <a:defRPr lang="pl-PL" sz="1100" b="0" smtClean="0">
                <a:solidFill>
                  <a:srgbClr val="242424"/>
                </a:solidFill>
              </a:defRPr>
            </a:lvl1pPr>
            <a:lvl2pPr>
              <a:defRPr lang="pl-PL" sz="1800" smtClean="0"/>
            </a:lvl2pPr>
            <a:lvl3pPr>
              <a:defRPr lang="pl-PL" sz="1800" smtClean="0"/>
            </a:lvl3pPr>
            <a:lvl4pPr>
              <a:defRPr lang="pl-PL" sz="1800" smtClean="0"/>
            </a:lvl4pPr>
            <a:lvl5pPr>
              <a:defRPr lang="pl-PL" sz="6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>
              <a:lnSpc>
                <a:spcPct val="110000"/>
              </a:lnSpc>
            </a:pPr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0" name="Symbol zastępczy obrazu 3"/>
          <p:cNvSpPr>
            <a:spLocks noGrp="1"/>
          </p:cNvSpPr>
          <p:nvPr>
            <p:ph type="pic" sz="quarter" idx="39" hasCustomPrompt="1"/>
          </p:nvPr>
        </p:nvSpPr>
        <p:spPr>
          <a:xfrm>
            <a:off x="4643438" y="1559089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sp>
        <p:nvSpPr>
          <p:cNvPr id="31" name="Symbol zastępczy obrazu 3"/>
          <p:cNvSpPr>
            <a:spLocks noGrp="1"/>
          </p:cNvSpPr>
          <p:nvPr>
            <p:ph type="pic" sz="quarter" idx="40" hasCustomPrompt="1"/>
          </p:nvPr>
        </p:nvSpPr>
        <p:spPr>
          <a:xfrm>
            <a:off x="4643438" y="3071816"/>
            <a:ext cx="981229" cy="981229"/>
          </a:xfrm>
          <a:prstGeom prst="ellipse">
            <a:avLst/>
          </a:prstGeom>
          <a:noFill/>
          <a:ln w="3175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9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dirty="0"/>
              <a:t>CLICK AND CHOOSE PICTURE</a:t>
            </a:r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3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2" name="Symbol zastępczy tekstu 17"/>
          <p:cNvSpPr>
            <a:spLocks noGrp="1"/>
          </p:cNvSpPr>
          <p:nvPr>
            <p:ph type="body" sz="quarter" idx="41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21" name="Prostokąt 20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52428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21283"/>
            <a:ext cx="851879" cy="227755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9" y="1196181"/>
            <a:ext cx="711201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3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1579609" y="1403930"/>
            <a:ext cx="711393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4" name="Symbol zastępczy tekstu 3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064910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1579609" y="1906980"/>
            <a:ext cx="711393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6" name="Symbol zastępczy tekstu 38"/>
          <p:cNvSpPr>
            <a:spLocks noGrp="1"/>
          </p:cNvSpPr>
          <p:nvPr>
            <p:ph type="body" sz="quarter" idx="15" hasCustomPrompt="1"/>
          </p:nvPr>
        </p:nvSpPr>
        <p:spPr>
          <a:xfrm>
            <a:off x="1579610" y="2124860"/>
            <a:ext cx="7113936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0" name="Symbol zastępczy tekstu 38"/>
          <p:cNvSpPr>
            <a:spLocks noGrp="1"/>
          </p:cNvSpPr>
          <p:nvPr>
            <p:ph type="body" sz="quarter" idx="16" hasCustomPrompt="1"/>
          </p:nvPr>
        </p:nvSpPr>
        <p:spPr>
          <a:xfrm>
            <a:off x="459120" y="2809468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1581530" y="2651538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2" name="Symbol zastępczy tekstu 38"/>
          <p:cNvSpPr>
            <a:spLocks noGrp="1"/>
          </p:cNvSpPr>
          <p:nvPr>
            <p:ph type="body" sz="quarter" idx="18" hasCustomPrompt="1"/>
          </p:nvPr>
        </p:nvSpPr>
        <p:spPr>
          <a:xfrm>
            <a:off x="1581529" y="2869418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3" name="Symbol zastępczy tekstu 38"/>
          <p:cNvSpPr>
            <a:spLocks noGrp="1"/>
          </p:cNvSpPr>
          <p:nvPr>
            <p:ph type="body" sz="quarter" idx="19" hasCustomPrompt="1"/>
          </p:nvPr>
        </p:nvSpPr>
        <p:spPr>
          <a:xfrm>
            <a:off x="459104" y="3557243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1581513" y="3399313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5" name="Symbol zastępczy tekstu 38"/>
          <p:cNvSpPr>
            <a:spLocks noGrp="1"/>
          </p:cNvSpPr>
          <p:nvPr>
            <p:ph type="body" sz="quarter" idx="21" hasCustomPrompt="1"/>
          </p:nvPr>
        </p:nvSpPr>
        <p:spPr>
          <a:xfrm>
            <a:off x="1581513" y="3617193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6" name="Symbol zastępczy tekstu 38"/>
          <p:cNvSpPr>
            <a:spLocks noGrp="1"/>
          </p:cNvSpPr>
          <p:nvPr>
            <p:ph type="body" sz="quarter" idx="22" hasCustomPrompt="1"/>
          </p:nvPr>
        </p:nvSpPr>
        <p:spPr>
          <a:xfrm>
            <a:off x="459104" y="428742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1581514" y="4129497"/>
            <a:ext cx="711203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8" name="Symbol zastępczy tekstu 38"/>
          <p:cNvSpPr>
            <a:spLocks noGrp="1"/>
          </p:cNvSpPr>
          <p:nvPr>
            <p:ph type="body" sz="quarter" idx="24" hasCustomPrompt="1"/>
          </p:nvPr>
        </p:nvSpPr>
        <p:spPr>
          <a:xfrm>
            <a:off x="1581513" y="434737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1</a:t>
            </a:r>
          </a:p>
        </p:txBody>
      </p:sp>
      <p:sp>
        <p:nvSpPr>
          <p:cNvPr id="24" name="Prostokąt 23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2041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3" name="Obraz 12" descr="iPa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52627" y="429950"/>
            <a:ext cx="2621423" cy="3705739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2"/>
          </p:nvPr>
        </p:nvSpPr>
        <p:spPr>
          <a:xfrm>
            <a:off x="5805488" y="758825"/>
            <a:ext cx="2305050" cy="3040063"/>
          </a:xfrm>
        </p:spPr>
        <p:txBody>
          <a:bodyPr anchor="ctr"/>
          <a:lstStyle>
            <a:lvl1pPr algn="ctr">
              <a:buNone/>
              <a:defRPr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1289981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5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</p:txBody>
      </p:sp>
      <p:sp>
        <p:nvSpPr>
          <p:cNvPr id="18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4" name="Obraz 13" descr="iPhon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7438" y="435800"/>
            <a:ext cx="1816309" cy="3699889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5843588" y="877888"/>
            <a:ext cx="1582737" cy="2809875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2"/>
          <p:cNvSpPr>
            <a:spLocks noGrp="1"/>
          </p:cNvSpPr>
          <p:nvPr>
            <p:ph type="body" sz="quarter" idx="31" hasCustomPrompt="1"/>
          </p:nvPr>
        </p:nvSpPr>
        <p:spPr>
          <a:xfrm>
            <a:off x="457199" y="853641"/>
            <a:ext cx="3937001" cy="3222326"/>
          </a:xfr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1400" b="0">
                <a:solidFill>
                  <a:schemeClr val="tx1"/>
                </a:solidFill>
              </a:defRPr>
            </a:lvl2pPr>
            <a:lvl3pPr marL="914400" indent="0">
              <a:buNone/>
              <a:defRPr sz="1400" b="0">
                <a:solidFill>
                  <a:schemeClr val="tx1"/>
                </a:solidFill>
              </a:defRPr>
            </a:lvl3pPr>
            <a:lvl4pPr marL="1371600" indent="0">
              <a:buNone/>
              <a:defRPr sz="1400" b="0">
                <a:solidFill>
                  <a:schemeClr val="tx1"/>
                </a:solidFill>
              </a:defRPr>
            </a:lvl4pPr>
            <a:lvl5pPr marL="1828800" indent="0">
              <a:buNone/>
              <a:defRPr sz="1400" b="0">
                <a:solidFill>
                  <a:schemeClr val="tx1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0"/>
            <a:endParaRPr lang="pl-PL" dirty="0"/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pic>
        <p:nvPicPr>
          <p:cNvPr id="14" name="Obraz 13" descr="iPa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9222" y="435800"/>
            <a:ext cx="2622397" cy="3707116"/>
          </a:xfrm>
          <a:prstGeom prst="rect">
            <a:avLst/>
          </a:prstGeom>
        </p:spPr>
      </p:pic>
      <p:sp>
        <p:nvSpPr>
          <p:cNvPr id="5" name="Symbol zastępczy obrazu 4"/>
          <p:cNvSpPr>
            <a:spLocks noGrp="1"/>
          </p:cNvSpPr>
          <p:nvPr>
            <p:ph type="pic" sz="quarter" idx="33"/>
          </p:nvPr>
        </p:nvSpPr>
        <p:spPr>
          <a:xfrm>
            <a:off x="5040313" y="765174"/>
            <a:ext cx="2282825" cy="3060000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  <p:pic>
        <p:nvPicPr>
          <p:cNvPr id="15" name="Obraz 14" descr="iPhon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90199" y="1861432"/>
            <a:ext cx="1120001" cy="2281484"/>
          </a:xfrm>
          <a:prstGeom prst="rect">
            <a:avLst/>
          </a:prstGeom>
        </p:spPr>
      </p:pic>
      <p:sp>
        <p:nvSpPr>
          <p:cNvPr id="3" name="Symbol zastępczy obrazu 2"/>
          <p:cNvSpPr>
            <a:spLocks noGrp="1"/>
          </p:cNvSpPr>
          <p:nvPr>
            <p:ph type="pic" sz="quarter" idx="32"/>
          </p:nvPr>
        </p:nvSpPr>
        <p:spPr>
          <a:xfrm>
            <a:off x="7463767" y="2141538"/>
            <a:ext cx="972000" cy="1716087"/>
          </a:xfr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0505416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00" y="641894"/>
            <a:ext cx="8236344" cy="2290004"/>
          </a:xfrm>
        </p:spPr>
        <p:txBody>
          <a:bodyPr anchor="b">
            <a:noAutofit/>
          </a:bodyPr>
          <a:lstStyle>
            <a:lvl1pPr algn="ctr">
              <a:defRPr sz="74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NAME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931501"/>
            <a:ext cx="8236344" cy="1573885"/>
          </a:xfrm>
        </p:spPr>
        <p:txBody>
          <a:bodyPr>
            <a:normAutofit/>
          </a:bodyPr>
          <a:lstStyle>
            <a:lvl1pPr algn="ctr">
              <a:buNone/>
              <a:defRPr sz="260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chemeClr val="bg1"/>
                </a:solidFill>
              </a:defRPr>
            </a:lvl2pPr>
            <a:lvl3pPr algn="ctr">
              <a:buNone/>
              <a:defRPr>
                <a:solidFill>
                  <a:schemeClr val="bg1"/>
                </a:solidFill>
              </a:defRPr>
            </a:lvl3pPr>
            <a:lvl4pPr algn="ctr">
              <a:buNone/>
              <a:defRPr>
                <a:solidFill>
                  <a:schemeClr val="bg1"/>
                </a:solidFill>
              </a:defRPr>
            </a:lvl4pPr>
            <a:lvl5pPr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2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6" name="Prostokąt 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659084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</p:txBody>
      </p:sp>
      <p:sp>
        <p:nvSpPr>
          <p:cNvPr id="15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/>
              <a:t>INSERT NAME AND SURNAME</a:t>
            </a:r>
          </a:p>
        </p:txBody>
      </p:sp>
      <p:sp>
        <p:nvSpPr>
          <p:cNvPr id="16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210712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y Ques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06400" y="2004595"/>
            <a:ext cx="8287144" cy="528287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400" b="1" baseline="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ANY</a:t>
            </a:r>
            <a:r>
              <a:rPr lang="pl-PL" dirty="0"/>
              <a:t>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2" y="2997200"/>
            <a:ext cx="4051297" cy="304800"/>
          </a:xfrm>
        </p:spPr>
        <p:txBody>
          <a:bodyPr lIns="0" rIns="0" anchor="b">
            <a:noAutofit/>
          </a:bodyPr>
          <a:lstStyle>
            <a:lvl1pPr marL="0" indent="0">
              <a:buNone/>
              <a:defRPr sz="1600" b="1" baseline="0">
                <a:solidFill>
                  <a:srgbClr val="26437E"/>
                </a:solidFill>
              </a:defRPr>
            </a:lvl1pPr>
          </a:lstStyle>
          <a:p>
            <a:pPr lvl="0"/>
            <a:r>
              <a:rPr lang="pl-PL" dirty="0"/>
              <a:t>INSERT NAME AND SURNAME</a:t>
            </a:r>
          </a:p>
        </p:txBody>
      </p:sp>
      <p:sp>
        <p:nvSpPr>
          <p:cNvPr id="12" name="Symbol zastępczy tekstu 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3" y="3308350"/>
            <a:ext cx="4051296" cy="260350"/>
          </a:xfrm>
        </p:spPr>
        <p:txBody>
          <a:bodyPr lIns="0" r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050" b="0" baseline="0">
                <a:solidFill>
                  <a:srgbClr val="26437E"/>
                </a:solidFill>
              </a:defRPr>
            </a:lvl1pPr>
            <a:lvl2pPr marL="457200" indent="0">
              <a:buNone/>
              <a:defRPr sz="900" b="0">
                <a:solidFill>
                  <a:srgbClr val="26437E"/>
                </a:solidFill>
              </a:defRPr>
            </a:lvl2pPr>
            <a:lvl3pPr marL="914400" indent="0">
              <a:buNone/>
              <a:defRPr sz="900" b="0">
                <a:solidFill>
                  <a:srgbClr val="26437E"/>
                </a:solidFill>
              </a:defRPr>
            </a:lvl3pPr>
            <a:lvl4pPr marL="1371600" indent="0">
              <a:buNone/>
              <a:defRPr sz="900" b="0">
                <a:solidFill>
                  <a:srgbClr val="26437E"/>
                </a:solidFill>
              </a:defRPr>
            </a:lvl4pPr>
            <a:lvl5pPr marL="1828800" indent="0">
              <a:buNone/>
              <a:defRPr sz="900" b="0">
                <a:solidFill>
                  <a:srgbClr val="26437E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92145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338400"/>
            <a:ext cx="3784600" cy="703223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24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730143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2">
                    <a:alpha val="40000"/>
                  </a:schemeClr>
                </a:solidFill>
              </a:defRPr>
            </a:lvl1pPr>
          </a:lstStyle>
          <a:p>
            <a:pPr lvl="0"/>
            <a:r>
              <a:rPr lang="pl-PL" dirty="0"/>
              <a:t>7</a:t>
            </a:r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555643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pl-PL" dirty="0"/>
              <a:t>INSERT NAME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3" name="Prostokąt 12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535698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5359400" y="338400"/>
            <a:ext cx="3784600" cy="703223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defRPr sz="24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6108701" y="1492368"/>
            <a:ext cx="2311400" cy="1898650"/>
          </a:xfrm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7</a:t>
            </a:r>
          </a:p>
        </p:txBody>
      </p:sp>
      <p:sp>
        <p:nvSpPr>
          <p:cNvPr id="11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108701" y="2317868"/>
            <a:ext cx="2311400" cy="450850"/>
          </a:xfrm>
        </p:spPr>
        <p:txBody>
          <a:bodyPr/>
          <a:lstStyle>
            <a:lvl1pPr marL="0" indent="0" algn="ctr">
              <a:buNone/>
              <a:defRPr b="0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16" name="Prostokąt 15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253137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solidFill>
            <a:srgbClr val="26437E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solidFill>
            <a:srgbClr val="26437E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9995302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676997" y="2650036"/>
            <a:ext cx="3535356" cy="703223"/>
          </a:xfrm>
          <a:noFill/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bg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97" y="737238"/>
            <a:ext cx="3535356" cy="1898650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rgbClr val="FFFFFF">
                    <a:alpha val="40000"/>
                  </a:srgbClr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7934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728525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726605" y="1868442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728525" y="261300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728509" y="336077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728509" y="409095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2</a:t>
            </a:r>
          </a:p>
        </p:txBody>
      </p:sp>
      <p:sp>
        <p:nvSpPr>
          <p:cNvPr id="15" name="Prostokąt 1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8219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536200" y="2650036"/>
            <a:ext cx="3535356" cy="703223"/>
          </a:xfrm>
          <a:solidFill>
            <a:srgbClr val="FFFFFF">
              <a:alpha val="50196"/>
            </a:srgb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2600" b="1" baseline="0">
                <a:solidFill>
                  <a:schemeClr val="tx1"/>
                </a:solidFill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536200" y="737238"/>
            <a:ext cx="3535356" cy="1898650"/>
          </a:xfrm>
          <a:solidFill>
            <a:srgbClr val="FFFFFF">
              <a:alpha val="50196"/>
            </a:srgb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3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pl-PL" dirty="0"/>
              <a:t>50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10" name="Prostokąt 9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122772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3656012" y="0"/>
            <a:ext cx="3659981" cy="17113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656013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0" name="Symbol zastępczy obrazu 7"/>
          <p:cNvSpPr>
            <a:spLocks noGrp="1"/>
          </p:cNvSpPr>
          <p:nvPr>
            <p:ph type="pic" sz="quarter" idx="12" hasCustomPrompt="1"/>
          </p:nvPr>
        </p:nvSpPr>
        <p:spPr>
          <a:xfrm>
            <a:off x="3656013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1" name="Symbol zastępczy obrazu 7"/>
          <p:cNvSpPr>
            <a:spLocks noGrp="1"/>
          </p:cNvSpPr>
          <p:nvPr>
            <p:ph type="pic" sz="quarter" idx="13" hasCustomPrompt="1"/>
          </p:nvPr>
        </p:nvSpPr>
        <p:spPr>
          <a:xfrm>
            <a:off x="5484020" y="1711325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2" name="Symbol zastępczy obrazu 7"/>
          <p:cNvSpPr>
            <a:spLocks noGrp="1"/>
          </p:cNvSpPr>
          <p:nvPr>
            <p:ph type="pic" sz="quarter" idx="14" hasCustomPrompt="1"/>
          </p:nvPr>
        </p:nvSpPr>
        <p:spPr>
          <a:xfrm>
            <a:off x="1828006" y="3422650"/>
            <a:ext cx="3656014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3" name="Prostokąt 12"/>
          <p:cNvSpPr/>
          <p:nvPr userDrawn="1"/>
        </p:nvSpPr>
        <p:spPr>
          <a:xfrm>
            <a:off x="0" y="1711325"/>
            <a:ext cx="1828006" cy="343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 userDrawn="1"/>
        </p:nvSpPr>
        <p:spPr>
          <a:xfrm>
            <a:off x="7315994" y="3422650"/>
            <a:ext cx="1828006" cy="17208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Symbol zastępczy tekstu 15"/>
          <p:cNvSpPr>
            <a:spLocks noGrp="1"/>
          </p:cNvSpPr>
          <p:nvPr>
            <p:ph type="body" sz="quarter" idx="17" hasCustomPrompt="1"/>
          </p:nvPr>
        </p:nvSpPr>
        <p:spPr>
          <a:xfrm>
            <a:off x="3715545" y="208365"/>
            <a:ext cx="2490419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2" name="Symbol zastępczy obrazu 7"/>
          <p:cNvSpPr>
            <a:spLocks noGrp="1"/>
          </p:cNvSpPr>
          <p:nvPr>
            <p:ph type="pic" sz="quarter" idx="18" hasCustomPrompt="1"/>
          </p:nvPr>
        </p:nvSpPr>
        <p:spPr>
          <a:xfrm>
            <a:off x="5484020" y="3422650"/>
            <a:ext cx="1828007" cy="17113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CLICK AND CHOOSE </a:t>
            </a:r>
          </a:p>
          <a:p>
            <a:r>
              <a:rPr lang="pl-PL" dirty="0"/>
              <a:t>PICTURE</a:t>
            </a:r>
          </a:p>
        </p:txBody>
      </p:sp>
      <p:sp>
        <p:nvSpPr>
          <p:cNvPr id="19" name="Symbol zastępczy tekstu 15"/>
          <p:cNvSpPr>
            <a:spLocks noGrp="1"/>
          </p:cNvSpPr>
          <p:nvPr>
            <p:ph type="body" sz="quarter" idx="20" hasCustomPrompt="1"/>
          </p:nvPr>
        </p:nvSpPr>
        <p:spPr>
          <a:xfrm>
            <a:off x="3715545" y="553318"/>
            <a:ext cx="2490419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4" name="Symbol zastępczy tekstu 15"/>
          <p:cNvSpPr>
            <a:spLocks noGrp="1"/>
          </p:cNvSpPr>
          <p:nvPr>
            <p:ph type="body" sz="quarter" idx="21" hasCustomPrompt="1"/>
          </p:nvPr>
        </p:nvSpPr>
        <p:spPr>
          <a:xfrm>
            <a:off x="59534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5" name="Symbol zastępczy tekstu 15"/>
          <p:cNvSpPr>
            <a:spLocks noGrp="1"/>
          </p:cNvSpPr>
          <p:nvPr>
            <p:ph type="body" sz="quarter" idx="22" hasCustomPrompt="1"/>
          </p:nvPr>
        </p:nvSpPr>
        <p:spPr>
          <a:xfrm>
            <a:off x="59534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8" name="Symbol zastępczy tekstu 15"/>
          <p:cNvSpPr>
            <a:spLocks noGrp="1"/>
          </p:cNvSpPr>
          <p:nvPr>
            <p:ph type="body" sz="quarter" idx="23" hasCustomPrompt="1"/>
          </p:nvPr>
        </p:nvSpPr>
        <p:spPr>
          <a:xfrm>
            <a:off x="7375528" y="3631015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29" name="Symbol zastępczy tekstu 15"/>
          <p:cNvSpPr>
            <a:spLocks noGrp="1"/>
          </p:cNvSpPr>
          <p:nvPr>
            <p:ph type="body" sz="quarter" idx="24" hasCustomPrompt="1"/>
          </p:nvPr>
        </p:nvSpPr>
        <p:spPr>
          <a:xfrm>
            <a:off x="7375528" y="3975968"/>
            <a:ext cx="1617876" cy="70503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32" name="Prostokąt 31"/>
          <p:cNvSpPr/>
          <p:nvPr userDrawn="1"/>
        </p:nvSpPr>
        <p:spPr>
          <a:xfrm>
            <a:off x="7315994" y="-18"/>
            <a:ext cx="1828006" cy="342266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ymbol zastępczy tekstu 15"/>
          <p:cNvSpPr>
            <a:spLocks noGrp="1"/>
          </p:cNvSpPr>
          <p:nvPr>
            <p:ph type="body" sz="quarter" idx="25" hasCustomPrompt="1"/>
          </p:nvPr>
        </p:nvSpPr>
        <p:spPr>
          <a:xfrm>
            <a:off x="7375528" y="208347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34" name="Symbol zastępczy tekstu 15"/>
          <p:cNvSpPr>
            <a:spLocks noGrp="1"/>
          </p:cNvSpPr>
          <p:nvPr>
            <p:ph type="body" sz="quarter" idx="26" hasCustomPrompt="1"/>
          </p:nvPr>
        </p:nvSpPr>
        <p:spPr>
          <a:xfrm>
            <a:off x="7375528" y="553300"/>
            <a:ext cx="1617876" cy="72443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2" name="Prostokąt 41"/>
          <p:cNvSpPr/>
          <p:nvPr userDrawn="1"/>
        </p:nvSpPr>
        <p:spPr>
          <a:xfrm>
            <a:off x="1828007" y="1711325"/>
            <a:ext cx="1828006" cy="17208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Symbol zastępczy tekstu 15"/>
          <p:cNvSpPr>
            <a:spLocks noGrp="1"/>
          </p:cNvSpPr>
          <p:nvPr>
            <p:ph type="body" sz="quarter" idx="27" hasCustomPrompt="1"/>
          </p:nvPr>
        </p:nvSpPr>
        <p:spPr>
          <a:xfrm>
            <a:off x="1887541" y="1919690"/>
            <a:ext cx="1617876" cy="342697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NAME</a:t>
            </a:r>
          </a:p>
        </p:txBody>
      </p:sp>
      <p:sp>
        <p:nvSpPr>
          <p:cNvPr id="44" name="Symbol zastępczy tekstu 15"/>
          <p:cNvSpPr>
            <a:spLocks noGrp="1"/>
          </p:cNvSpPr>
          <p:nvPr>
            <p:ph type="body" sz="quarter" idx="28" hasCustomPrompt="1"/>
          </p:nvPr>
        </p:nvSpPr>
        <p:spPr>
          <a:xfrm>
            <a:off x="1887541" y="2264643"/>
            <a:ext cx="1617876" cy="3426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23" name="Obraz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14693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1047625" y="0"/>
            <a:ext cx="3140188" cy="5143500"/>
          </a:xfrm>
          <a:prstGeom prst="rect">
            <a:avLst/>
          </a:prstGeom>
          <a:solidFill>
            <a:schemeClr val="tx2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1205071" y="1029457"/>
            <a:ext cx="2825296" cy="1188039"/>
          </a:xfrm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2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/>
              <a:t>INSERT </a:t>
            </a:r>
            <a:br>
              <a:rPr lang="pl-PL" dirty="0"/>
            </a:br>
            <a:r>
              <a:rPr lang="pl-PL" dirty="0"/>
              <a:t>TITLE SLIDE</a:t>
            </a:r>
          </a:p>
        </p:txBody>
      </p:sp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1205071" y="2217496"/>
            <a:ext cx="2825296" cy="930713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7443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3140188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author</a:t>
            </a:r>
            <a:r>
              <a:rPr lang="pl-PL" dirty="0"/>
              <a:t> of </a:t>
            </a:r>
            <a:r>
              <a:rPr lang="pl-PL" dirty="0" err="1"/>
              <a:t>quote</a:t>
            </a:r>
            <a:endParaRPr lang="pl-PL" dirty="0"/>
          </a:p>
        </p:txBody>
      </p:sp>
      <p:sp>
        <p:nvSpPr>
          <p:cNvPr id="11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</a:p>
          <a:p>
            <a:pPr lvl="0"/>
            <a:r>
              <a:rPr lang="pl-PL" dirty="0" err="1"/>
              <a:t>quote</a:t>
            </a:r>
            <a:r>
              <a:rPr lang="pl-PL" dirty="0"/>
              <a:t> </a:t>
            </a:r>
          </a:p>
          <a:p>
            <a:pPr lvl="0"/>
            <a:r>
              <a:rPr lang="pl-PL" dirty="0" err="1"/>
              <a:t>here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1570914"/>
            <a:ext cx="2112496" cy="1450441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buNone/>
              <a:defRPr sz="2000" b="0" i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</a:p>
          <a:p>
            <a:pPr lvl="0"/>
            <a:r>
              <a:rPr lang="pl-PL" dirty="0" err="1"/>
              <a:t>quote</a:t>
            </a:r>
            <a:r>
              <a:rPr lang="pl-PL" dirty="0"/>
              <a:t> </a:t>
            </a:r>
          </a:p>
          <a:p>
            <a:pPr lvl="0"/>
            <a:r>
              <a:rPr lang="pl-PL" dirty="0" err="1"/>
              <a:t>here</a:t>
            </a:r>
            <a:endParaRPr lang="pl-PL" dirty="0"/>
          </a:p>
        </p:txBody>
      </p:sp>
      <p:sp>
        <p:nvSpPr>
          <p:cNvPr id="4" name="PoleTekstowe 3"/>
          <p:cNvSpPr txBox="1"/>
          <p:nvPr userDrawn="1"/>
        </p:nvSpPr>
        <p:spPr>
          <a:xfrm>
            <a:off x="596102" y="-1005939"/>
            <a:ext cx="115586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660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9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289899"/>
            <a:ext cx="2112496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author</a:t>
            </a:r>
            <a:r>
              <a:rPr lang="pl-PL" dirty="0"/>
              <a:t> of </a:t>
            </a:r>
            <a:r>
              <a:rPr lang="pl-PL" dirty="0" err="1"/>
              <a:t>quote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02529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mini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4438650"/>
            <a:ext cx="4779963" cy="522288"/>
          </a:xfrm>
          <a:solidFill>
            <a:schemeClr val="tx1">
              <a:alpha val="95000"/>
            </a:schemeClr>
          </a:solidFill>
        </p:spPr>
        <p:txBody>
          <a:bodyPr anchor="ctr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WSTAW TYTUŁ SEKCJI PREZENTACJI</a:t>
            </a:r>
          </a:p>
        </p:txBody>
      </p:sp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975656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 minim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 userDrawn="1"/>
        </p:nvSpPr>
        <p:spPr>
          <a:xfrm>
            <a:off x="0" y="4261651"/>
            <a:ext cx="9144000" cy="881848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93700" y="4438650"/>
            <a:ext cx="4779963" cy="522288"/>
          </a:xfrm>
          <a:noFill/>
        </p:spPr>
        <p:txBody>
          <a:bodyPr anchor="ctr"/>
          <a:lstStyle>
            <a:lvl1pPr marL="0" indent="0">
              <a:buNone/>
              <a:defRPr b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WSTAW TYTUŁ SEKCJI PREZENTACJI</a:t>
            </a:r>
          </a:p>
        </p:txBody>
      </p:sp>
      <p:sp>
        <p:nvSpPr>
          <p:cNvPr id="12" name="Prostokąt 11"/>
          <p:cNvSpPr/>
          <p:nvPr userDrawn="1"/>
        </p:nvSpPr>
        <p:spPr>
          <a:xfrm flipV="1">
            <a:off x="0" y="4215930"/>
            <a:ext cx="9144000" cy="4572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818302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200" y="1600200"/>
            <a:ext cx="8236344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TITLE 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7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COMARCH</a:t>
            </a:r>
          </a:p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</a:t>
            </a:r>
            <a:r>
              <a:rPr lang="pl-PL" dirty="0" err="1"/>
              <a:t>info@comarch.pl</a:t>
            </a:r>
            <a:r>
              <a:rPr lang="pl-PL" dirty="0"/>
              <a:t>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6888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457199" y="1600200"/>
            <a:ext cx="8236347" cy="773466"/>
          </a:xfrm>
        </p:spPr>
        <p:txBody>
          <a:bodyPr lIns="0" rIns="0" anchor="b">
            <a:noAutofit/>
          </a:bodyPr>
          <a:lstStyle>
            <a:lvl1pPr algn="l">
              <a:lnSpc>
                <a:spcPct val="80000"/>
              </a:lnSpc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/>
              <a:t>INSERT 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10975"/>
            <a:ext cx="2870200" cy="1211875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168"/>
              </a:spcBef>
              <a:buNone/>
              <a:defRPr sz="1000" b="0" baseline="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COMARCH</a:t>
            </a:r>
          </a:p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</a:t>
            </a:r>
            <a:r>
              <a:rPr lang="pl-PL" dirty="0" err="1"/>
              <a:t>info@comarch.pl</a:t>
            </a:r>
            <a:r>
              <a:rPr lang="pl-PL" dirty="0"/>
              <a:t>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 flipV="1">
            <a:off x="0" y="509778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230169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info@comarch.pl </a:t>
            </a:r>
          </a:p>
          <a:p>
            <a:r>
              <a:rPr lang="pl-PL" dirty="0"/>
              <a:t>www.comarch.com 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728525" y="1157643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726605" y="151516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726605" y="1868561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724685" y="2226079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3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730429" y="2580947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4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728509" y="293846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5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732349" y="3291310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6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730429" y="3648828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7" name="Symbol zastępczy tekstu 38"/>
          <p:cNvSpPr>
            <a:spLocks noGrp="1"/>
          </p:cNvSpPr>
          <p:nvPr>
            <p:ph type="body" sz="quarter" idx="32" hasCustomPrompt="1"/>
          </p:nvPr>
        </p:nvSpPr>
        <p:spPr>
          <a:xfrm>
            <a:off x="734269" y="3997627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8" name="Symbol zastępczy tekstu 38"/>
          <p:cNvSpPr>
            <a:spLocks noGrp="1"/>
          </p:cNvSpPr>
          <p:nvPr>
            <p:ph type="body" sz="quarter" idx="33" hasCustomPrompt="1"/>
          </p:nvPr>
        </p:nvSpPr>
        <p:spPr>
          <a:xfrm>
            <a:off x="732349" y="4355145"/>
            <a:ext cx="7965038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1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3</a:t>
            </a:r>
          </a:p>
        </p:txBody>
      </p:sp>
      <p:sp>
        <p:nvSpPr>
          <p:cNvPr id="25" name="Prostokąt 24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55234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 userDrawn="1"/>
        </p:nvSpPr>
        <p:spPr>
          <a:xfrm>
            <a:off x="0" y="0"/>
            <a:ext cx="2152650" cy="5143500"/>
          </a:xfrm>
          <a:prstGeom prst="rect">
            <a:avLst/>
          </a:prstGeom>
          <a:solidFill>
            <a:schemeClr val="tx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1426"/>
            <a:ext cx="800100" cy="122537"/>
          </a:xfrm>
          <a:prstGeom prst="rect">
            <a:avLst/>
          </a:prstGeom>
        </p:spPr>
      </p:pic>
      <p:sp>
        <p:nvSpPr>
          <p:cNvPr id="6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457200" y="2599101"/>
            <a:ext cx="1587500" cy="975950"/>
          </a:xfrm>
        </p:spPr>
        <p:txBody>
          <a:bodyPr lIns="0" rIns="0">
            <a:normAutofit/>
          </a:bodyPr>
          <a:lstStyle>
            <a:lvl1pPr marL="0" indent="0" algn="l">
              <a:buNone/>
              <a:defRPr sz="700" b="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al. Jana Pawła II 39 a </a:t>
            </a:r>
          </a:p>
          <a:p>
            <a:r>
              <a:rPr lang="pl-PL" dirty="0"/>
              <a:t>31-864 Kraków </a:t>
            </a:r>
          </a:p>
          <a:p>
            <a:r>
              <a:rPr lang="pl-PL" dirty="0"/>
              <a:t>Tel. +48 (12) 64 61 000 </a:t>
            </a:r>
          </a:p>
          <a:p>
            <a:r>
              <a:rPr lang="pl-PL" dirty="0"/>
              <a:t>E-Mail: info@comarch.pl </a:t>
            </a:r>
          </a:p>
          <a:p>
            <a:r>
              <a:rPr lang="pl-PL" dirty="0"/>
              <a:t>www.comarch.com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50" y="4838700"/>
            <a:ext cx="800094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58329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- Thank you and 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ytuł 1"/>
          <p:cNvSpPr>
            <a:spLocks noGrp="1"/>
          </p:cNvSpPr>
          <p:nvPr>
            <p:ph type="ctrTitle" hasCustomPrompt="1"/>
          </p:nvPr>
        </p:nvSpPr>
        <p:spPr>
          <a:xfrm>
            <a:off x="2066925" y="1335547"/>
            <a:ext cx="5010150" cy="77346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INSERT 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THANK YOU!)</a:t>
            </a:r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0" hasCustomPrompt="1"/>
          </p:nvPr>
        </p:nvSpPr>
        <p:spPr>
          <a:xfrm>
            <a:off x="2066925" y="2108660"/>
            <a:ext cx="5010150" cy="509166"/>
          </a:xfrm>
        </p:spPr>
        <p:txBody>
          <a:bodyPr vert="horz" lIns="91440" tIns="45720" rIns="91440" bIns="45720" rtlCol="0" anchor="t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pl-PL" sz="18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INSERT SUBTITLE </a:t>
            </a:r>
            <a:br>
              <a:rPr lang="pl-PL" dirty="0"/>
            </a:br>
            <a:r>
              <a:rPr lang="pl-PL" dirty="0"/>
              <a:t>(</a:t>
            </a:r>
            <a:r>
              <a:rPr lang="pl-PL" dirty="0" err="1"/>
              <a:t>e.g</a:t>
            </a:r>
            <a:r>
              <a:rPr lang="pl-PL" dirty="0"/>
              <a:t>. </a:t>
            </a:r>
            <a:r>
              <a:rPr lang="pl-PL" dirty="0" err="1"/>
              <a:t>Questions</a:t>
            </a:r>
            <a:r>
              <a:rPr lang="pl-PL" dirty="0"/>
              <a:t>?)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23" name="Prostokąt 22"/>
          <p:cNvSpPr/>
          <p:nvPr userDrawn="1"/>
        </p:nvSpPr>
        <p:spPr>
          <a:xfrm>
            <a:off x="0" y="3893770"/>
            <a:ext cx="9144000" cy="124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ymbol zastępczy tekstu 12"/>
          <p:cNvSpPr>
            <a:spLocks noGrp="1"/>
          </p:cNvSpPr>
          <p:nvPr>
            <p:ph type="body" sz="quarter" idx="11" hasCustomPrompt="1"/>
          </p:nvPr>
        </p:nvSpPr>
        <p:spPr>
          <a:xfrm>
            <a:off x="765130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facebook.com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25" name="Picture 6" descr="C:\Users\Dominik\Downloads\Social_Icons\facebook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7958" y="4329978"/>
            <a:ext cx="327172" cy="327172"/>
          </a:xfrm>
          <a:prstGeom prst="rect">
            <a:avLst/>
          </a:prstGeom>
          <a:noFill/>
        </p:spPr>
      </p:pic>
      <p:sp>
        <p:nvSpPr>
          <p:cNvPr id="26" name="Symbol zastępczy tekstu 12"/>
          <p:cNvSpPr>
            <a:spLocks noGrp="1"/>
          </p:cNvSpPr>
          <p:nvPr>
            <p:ph type="body" sz="quarter" idx="12" hasCustomPrompt="1"/>
          </p:nvPr>
        </p:nvSpPr>
        <p:spPr>
          <a:xfrm>
            <a:off x="3698148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twitter.com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28" name="Picture 4" descr="C:\Users\Dominik\Downloads\Social_Icons\twitter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70976" y="4329978"/>
            <a:ext cx="327172" cy="327172"/>
          </a:xfrm>
          <a:prstGeom prst="rect">
            <a:avLst/>
          </a:prstGeom>
          <a:noFill/>
        </p:spPr>
      </p:pic>
      <p:sp>
        <p:nvSpPr>
          <p:cNvPr id="29" name="Symbol zastępczy tekstu 12"/>
          <p:cNvSpPr>
            <a:spLocks noGrp="1"/>
          </p:cNvSpPr>
          <p:nvPr>
            <p:ph type="body" sz="quarter" idx="13" hasCustomPrompt="1"/>
          </p:nvPr>
        </p:nvSpPr>
        <p:spPr>
          <a:xfrm>
            <a:off x="7043863" y="4372370"/>
            <a:ext cx="1642937" cy="254138"/>
          </a:xfr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l-PL" sz="900" b="0" i="0" smtClean="0">
                <a:solidFill>
                  <a:schemeClr val="tx2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/>
              <a:t>youtube.com</a:t>
            </a:r>
            <a:r>
              <a:rPr lang="pl-PL" dirty="0"/>
              <a:t>/</a:t>
            </a:r>
            <a:r>
              <a:rPr lang="pl-PL" dirty="0" err="1"/>
              <a:t>comarcherp</a:t>
            </a:r>
            <a:endParaRPr lang="pl-PL" dirty="0"/>
          </a:p>
        </p:txBody>
      </p:sp>
      <p:pic>
        <p:nvPicPr>
          <p:cNvPr id="33" name="Picture 5" descr="C:\Users\Dominik\Downloads\Social_Icons\youtube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16691" y="4329978"/>
            <a:ext cx="327172" cy="327172"/>
          </a:xfrm>
          <a:prstGeom prst="rect">
            <a:avLst/>
          </a:prstGeom>
          <a:noFill/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6" name="Prostokąt 15"/>
          <p:cNvSpPr/>
          <p:nvPr userDrawn="1"/>
        </p:nvSpPr>
        <p:spPr>
          <a:xfrm flipV="1">
            <a:off x="0" y="3848050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596621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dna Ste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ymbol zastępczy tekstu 38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1321283"/>
            <a:ext cx="851879" cy="227755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baseline="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2" name="Symbol zastępczy tekstu 38"/>
          <p:cNvSpPr>
            <a:spLocks noGrp="1"/>
          </p:cNvSpPr>
          <p:nvPr>
            <p:ph type="body" sz="quarter" idx="10" hasCustomPrompt="1"/>
          </p:nvPr>
        </p:nvSpPr>
        <p:spPr>
          <a:xfrm>
            <a:off x="1581529" y="1196181"/>
            <a:ext cx="7112017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3" name="Symbol zastępczy tekstu 38"/>
          <p:cNvSpPr>
            <a:spLocks noGrp="1"/>
          </p:cNvSpPr>
          <p:nvPr>
            <p:ph type="body" sz="quarter" idx="11" hasCustomPrompt="1"/>
          </p:nvPr>
        </p:nvSpPr>
        <p:spPr>
          <a:xfrm>
            <a:off x="1579609" y="1403930"/>
            <a:ext cx="711393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4" name="Symbol zastępczy tekstu 3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50224"/>
            <a:ext cx="851879" cy="24827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45" name="Symbol zastępczy tekstu 38"/>
          <p:cNvSpPr>
            <a:spLocks noGrp="1"/>
          </p:cNvSpPr>
          <p:nvPr>
            <p:ph type="body" sz="quarter" idx="14" hasCustomPrompt="1"/>
          </p:nvPr>
        </p:nvSpPr>
        <p:spPr>
          <a:xfrm>
            <a:off x="1579609" y="1688806"/>
            <a:ext cx="7113937" cy="325013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46" name="Symbol zastępczy tekstu 38"/>
          <p:cNvSpPr>
            <a:spLocks noGrp="1"/>
          </p:cNvSpPr>
          <p:nvPr>
            <p:ph type="body" sz="quarter" idx="15" hasCustomPrompt="1"/>
          </p:nvPr>
        </p:nvSpPr>
        <p:spPr>
          <a:xfrm>
            <a:off x="1579610" y="1907532"/>
            <a:ext cx="7113936" cy="306392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0" name="Symbol zastępczy tekstu 38"/>
          <p:cNvSpPr>
            <a:spLocks noGrp="1"/>
          </p:cNvSpPr>
          <p:nvPr>
            <p:ph type="body" sz="quarter" idx="16" hasCustomPrompt="1"/>
          </p:nvPr>
        </p:nvSpPr>
        <p:spPr>
          <a:xfrm>
            <a:off x="459120" y="2377861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1" name="Symbol zastępczy tekstu 38"/>
          <p:cNvSpPr>
            <a:spLocks noGrp="1"/>
          </p:cNvSpPr>
          <p:nvPr>
            <p:ph type="body" sz="quarter" idx="17" hasCustomPrompt="1"/>
          </p:nvPr>
        </p:nvSpPr>
        <p:spPr>
          <a:xfrm>
            <a:off x="1581530" y="2219931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2" name="Symbol zastępczy tekstu 38"/>
          <p:cNvSpPr>
            <a:spLocks noGrp="1"/>
          </p:cNvSpPr>
          <p:nvPr>
            <p:ph type="body" sz="quarter" idx="18" hasCustomPrompt="1"/>
          </p:nvPr>
        </p:nvSpPr>
        <p:spPr>
          <a:xfrm>
            <a:off x="1581529" y="2437811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3" name="Symbol zastępczy tekstu 38"/>
          <p:cNvSpPr>
            <a:spLocks noGrp="1"/>
          </p:cNvSpPr>
          <p:nvPr>
            <p:ph type="body" sz="quarter" idx="19" hasCustomPrompt="1"/>
          </p:nvPr>
        </p:nvSpPr>
        <p:spPr>
          <a:xfrm>
            <a:off x="459104" y="288254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4" name="Symbol zastępczy tekstu 38"/>
          <p:cNvSpPr>
            <a:spLocks noGrp="1"/>
          </p:cNvSpPr>
          <p:nvPr>
            <p:ph type="body" sz="quarter" idx="20" hasCustomPrompt="1"/>
          </p:nvPr>
        </p:nvSpPr>
        <p:spPr>
          <a:xfrm>
            <a:off x="1581513" y="2724617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5" name="Symbol zastępczy tekstu 38"/>
          <p:cNvSpPr>
            <a:spLocks noGrp="1"/>
          </p:cNvSpPr>
          <p:nvPr>
            <p:ph type="body" sz="quarter" idx="21" hasCustomPrompt="1"/>
          </p:nvPr>
        </p:nvSpPr>
        <p:spPr>
          <a:xfrm>
            <a:off x="1581513" y="294249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56" name="Symbol zastępczy tekstu 38"/>
          <p:cNvSpPr>
            <a:spLocks noGrp="1"/>
          </p:cNvSpPr>
          <p:nvPr>
            <p:ph type="body" sz="quarter" idx="22" hasCustomPrompt="1"/>
          </p:nvPr>
        </p:nvSpPr>
        <p:spPr>
          <a:xfrm>
            <a:off x="459104" y="4391607"/>
            <a:ext cx="851879" cy="225704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57" name="Symbol zastępczy tekstu 38"/>
          <p:cNvSpPr>
            <a:spLocks noGrp="1"/>
          </p:cNvSpPr>
          <p:nvPr>
            <p:ph type="body" sz="quarter" idx="23" hasCustomPrompt="1"/>
          </p:nvPr>
        </p:nvSpPr>
        <p:spPr>
          <a:xfrm>
            <a:off x="1581514" y="4233678"/>
            <a:ext cx="7112032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58" name="Symbol zastępczy tekstu 38"/>
          <p:cNvSpPr>
            <a:spLocks noGrp="1"/>
          </p:cNvSpPr>
          <p:nvPr>
            <p:ph type="body" sz="quarter" idx="24" hasCustomPrompt="1"/>
          </p:nvPr>
        </p:nvSpPr>
        <p:spPr>
          <a:xfrm>
            <a:off x="1581513" y="4451558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pic>
        <p:nvPicPr>
          <p:cNvPr id="31" name="Obraz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63" y="4838700"/>
            <a:ext cx="800100" cy="122537"/>
          </a:xfrm>
          <a:prstGeom prst="rect">
            <a:avLst/>
          </a:prstGeom>
        </p:spPr>
      </p:pic>
      <p:sp>
        <p:nvSpPr>
          <p:cNvPr id="19" name="Symbol zastępczy tekstu 38"/>
          <p:cNvSpPr>
            <a:spLocks noGrp="1"/>
          </p:cNvSpPr>
          <p:nvPr>
            <p:ph type="body" sz="quarter" idx="26" hasCustomPrompt="1"/>
          </p:nvPr>
        </p:nvSpPr>
        <p:spPr>
          <a:xfrm>
            <a:off x="459137" y="3383761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20" name="Symbol zastępczy tekstu 38"/>
          <p:cNvSpPr>
            <a:spLocks noGrp="1"/>
          </p:cNvSpPr>
          <p:nvPr>
            <p:ph type="body" sz="quarter" idx="27" hasCustomPrompt="1"/>
          </p:nvPr>
        </p:nvSpPr>
        <p:spPr>
          <a:xfrm>
            <a:off x="1581547" y="3225831"/>
            <a:ext cx="7112016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21" name="Symbol zastępczy tekstu 38"/>
          <p:cNvSpPr>
            <a:spLocks noGrp="1"/>
          </p:cNvSpPr>
          <p:nvPr>
            <p:ph type="body" sz="quarter" idx="28" hasCustomPrompt="1"/>
          </p:nvPr>
        </p:nvSpPr>
        <p:spPr>
          <a:xfrm>
            <a:off x="1581546" y="3443711"/>
            <a:ext cx="7112017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2" name="Symbol zastępczy tekstu 38"/>
          <p:cNvSpPr>
            <a:spLocks noGrp="1"/>
          </p:cNvSpPr>
          <p:nvPr>
            <p:ph type="body" sz="quarter" idx="29" hasCustomPrompt="1"/>
          </p:nvPr>
        </p:nvSpPr>
        <p:spPr>
          <a:xfrm>
            <a:off x="459121" y="3888447"/>
            <a:ext cx="851879" cy="225703"/>
          </a:xfrm>
          <a:noFill/>
        </p:spPr>
        <p:txBody>
          <a:bodyPr wrap="square" rtlCol="0" anchor="ctr">
            <a:spAutoFit/>
          </a:bodyPr>
          <a:lstStyle>
            <a:lvl1pPr marL="0" algn="r" defTabSz="457200" rtl="0" eaLnBrk="1" latinLnBrk="0" hangingPunct="1">
              <a:lnSpc>
                <a:spcPct val="110000"/>
              </a:lnSpc>
              <a:buNone/>
              <a:defRPr lang="pl-PL" sz="800" b="0" kern="1200" dirty="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00:00-00:00</a:t>
            </a:r>
          </a:p>
        </p:txBody>
      </p:sp>
      <p:sp>
        <p:nvSpPr>
          <p:cNvPr id="23" name="Symbol zastępczy tekstu 38"/>
          <p:cNvSpPr>
            <a:spLocks noGrp="1"/>
          </p:cNvSpPr>
          <p:nvPr>
            <p:ph type="body" sz="quarter" idx="30" hasCustomPrompt="1"/>
          </p:nvPr>
        </p:nvSpPr>
        <p:spPr>
          <a:xfrm>
            <a:off x="1581530" y="3730517"/>
            <a:ext cx="7112033" cy="295466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200" b="1" kern="1200" smtClean="0">
                <a:solidFill>
                  <a:srgbClr val="26437E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24" name="Symbol zastępczy tekstu 38"/>
          <p:cNvSpPr>
            <a:spLocks noGrp="1"/>
          </p:cNvSpPr>
          <p:nvPr>
            <p:ph type="body" sz="quarter" idx="31" hasCustomPrompt="1"/>
          </p:nvPr>
        </p:nvSpPr>
        <p:spPr>
          <a:xfrm>
            <a:off x="1581530" y="3948397"/>
            <a:ext cx="7112033" cy="278538"/>
          </a:xfrm>
          <a:noFill/>
        </p:spPr>
        <p:txBody>
          <a:bodyPr wrap="square" rtlCol="0" anchor="b">
            <a:spAutoFit/>
          </a:bodyPr>
          <a:lstStyle>
            <a:lvl1pPr marL="0" algn="l" defTabSz="457200" rtl="0" eaLnBrk="1" latinLnBrk="0" hangingPunct="1">
              <a:lnSpc>
                <a:spcPct val="110000"/>
              </a:lnSpc>
              <a:buNone/>
              <a:defRPr lang="pl-PL" sz="1100" b="0" kern="1200" dirty="0" smtClean="0">
                <a:solidFill>
                  <a:srgbClr val="242424"/>
                </a:solidFill>
                <a:latin typeface="+mn-lt"/>
                <a:ea typeface="+mn-ea"/>
                <a:cs typeface="+mn-cs"/>
              </a:defRPr>
            </a:lvl1pPr>
            <a:lvl2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l" defTabSz="457200" rtl="0" eaLnBrk="1" latinLnBrk="0" hangingPunct="1">
              <a:lnSpc>
                <a:spcPct val="110000"/>
              </a:lnSpc>
              <a:buNone/>
              <a:defRPr lang="pl-PL" sz="900" b="0" kern="12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l" defTabSz="457200" rtl="0" eaLnBrk="1" latinLnBrk="0" hangingPunct="1">
              <a:lnSpc>
                <a:spcPct val="110000"/>
              </a:lnSpc>
              <a:buNone/>
              <a:defRPr lang="pl-PL" sz="900" b="0" kern="1200" dirty="0" err="1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25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AGENDA 4</a:t>
            </a:r>
          </a:p>
        </p:txBody>
      </p:sp>
      <p:sp>
        <p:nvSpPr>
          <p:cNvPr id="33" name="Prostokąt 32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11484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insert link for </a:t>
            </a:r>
            <a:r>
              <a:rPr lang="pl-PL" dirty="0" err="1"/>
              <a:t>social</a:t>
            </a:r>
            <a:r>
              <a:rPr lang="pl-PL" dirty="0"/>
              <a:t> media profile </a:t>
            </a:r>
          </a:p>
          <a:p>
            <a:pPr lvl="0"/>
            <a:r>
              <a:rPr lang="pl-PL" dirty="0" err="1"/>
              <a:t>e.g</a:t>
            </a:r>
            <a:r>
              <a:rPr lang="pl-PL" dirty="0"/>
              <a:t>.: </a:t>
            </a:r>
            <a:r>
              <a:rPr lang="pl-PL" dirty="0" err="1"/>
              <a:t>twitter.com/comarc</a:t>
            </a:r>
            <a:r>
              <a:rPr lang="pl-PL" dirty="0"/>
              <a:t>h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17" name="Tytuł 1"/>
          <p:cNvSpPr>
            <a:spLocks noGrp="1"/>
          </p:cNvSpPr>
          <p:nvPr>
            <p:ph type="ctrTitle" hasCustomPrompt="1"/>
          </p:nvPr>
        </p:nvSpPr>
        <p:spPr>
          <a:xfrm>
            <a:off x="641350" y="2568574"/>
            <a:ext cx="7861300" cy="386116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1600" b="1" baseline="0">
                <a:solidFill>
                  <a:srgbClr val="009DE0"/>
                </a:solidFill>
              </a:defRPr>
            </a:lvl1pPr>
          </a:lstStyle>
          <a:p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first </a:t>
            </a:r>
            <a:r>
              <a:rPr lang="pl-PL" dirty="0" err="1"/>
              <a:t>name</a:t>
            </a:r>
            <a:r>
              <a:rPr lang="pl-PL" dirty="0"/>
              <a:t> and </a:t>
            </a:r>
            <a:r>
              <a:rPr lang="pl-PL" dirty="0" err="1"/>
              <a:t>surname</a:t>
            </a:r>
            <a:endParaRPr lang="pl-PL" dirty="0"/>
          </a:p>
        </p:txBody>
      </p:sp>
      <p:sp>
        <p:nvSpPr>
          <p:cNvPr id="18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641350" y="2971386"/>
            <a:ext cx="7861300" cy="335575"/>
          </a:xfrm>
        </p:spPr>
        <p:txBody>
          <a:bodyPr>
            <a:normAutofit/>
          </a:bodyPr>
          <a:lstStyle>
            <a:lvl1pPr marL="0" indent="0" algn="ctr">
              <a:buNone/>
              <a:defRPr sz="1300" b="0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Insert </a:t>
            </a:r>
            <a:r>
              <a:rPr lang="pl-PL" dirty="0" err="1"/>
              <a:t>your</a:t>
            </a:r>
            <a:r>
              <a:rPr lang="pl-PL" dirty="0"/>
              <a:t>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19" name="Symbol zastępczy tekstu 8"/>
          <p:cNvSpPr>
            <a:spLocks noGrp="1"/>
          </p:cNvSpPr>
          <p:nvPr>
            <p:ph type="body" sz="quarter" idx="11" hasCustomPrompt="1"/>
          </p:nvPr>
        </p:nvSpPr>
        <p:spPr>
          <a:xfrm>
            <a:off x="641350" y="3340100"/>
            <a:ext cx="7861300" cy="1098550"/>
          </a:xfrm>
        </p:spPr>
        <p:txBody>
          <a:bodyPr>
            <a:noAutofit/>
          </a:bodyPr>
          <a:lstStyle>
            <a:lvl1pPr marL="0" indent="0" algn="ctr">
              <a:buNone/>
              <a:defRPr lang="pl-PL" sz="1000" b="0" kern="1200" baseline="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900">
                <a:solidFill>
                  <a:srgbClr val="FFFFFF"/>
                </a:solidFill>
              </a:defRPr>
            </a:lvl2pPr>
            <a:lvl3pPr marL="914400" indent="0">
              <a:buNone/>
              <a:defRPr sz="900">
                <a:solidFill>
                  <a:srgbClr val="FFFFFF"/>
                </a:solidFill>
              </a:defRPr>
            </a:lvl3pPr>
            <a:lvl4pPr marL="1371600" indent="0">
              <a:buNone/>
              <a:defRPr sz="900">
                <a:solidFill>
                  <a:srgbClr val="FFFFFF"/>
                </a:solidFill>
              </a:defRPr>
            </a:lvl4pPr>
            <a:lvl5pPr marL="1828800" indent="0">
              <a:buNone/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13347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 userDrawn="1"/>
        </p:nvSpPr>
        <p:spPr>
          <a:xfrm>
            <a:off x="0" y="1911350"/>
            <a:ext cx="9144000" cy="323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28"/>
          <p:cNvSpPr/>
          <p:nvPr userDrawn="1"/>
        </p:nvSpPr>
        <p:spPr>
          <a:xfrm flipV="1">
            <a:off x="0" y="1911349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ymbol zastępczy obrazu 3"/>
          <p:cNvSpPr>
            <a:spLocks noGrp="1"/>
          </p:cNvSpPr>
          <p:nvPr>
            <p:ph type="pic" sz="quarter" idx="28" hasCustomPrompt="1"/>
          </p:nvPr>
        </p:nvSpPr>
        <p:spPr>
          <a:xfrm>
            <a:off x="3786182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2" name="Symbol zastępczy tekstu 15"/>
          <p:cNvSpPr>
            <a:spLocks noGrp="1"/>
          </p:cNvSpPr>
          <p:nvPr>
            <p:ph type="body" sz="quarter" idx="12" hasCustomPrompt="1"/>
          </p:nvPr>
        </p:nvSpPr>
        <p:spPr>
          <a:xfrm>
            <a:off x="3084116" y="4513263"/>
            <a:ext cx="2975769" cy="363537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aseline="0">
                <a:solidFill>
                  <a:schemeClr val="tx2"/>
                </a:solidFill>
              </a:defRPr>
            </a:lvl1pPr>
            <a:lvl2pPr marL="457200" indent="0">
              <a:buNone/>
              <a:defRPr sz="1100">
                <a:solidFill>
                  <a:schemeClr val="tx2"/>
                </a:solidFill>
              </a:defRPr>
            </a:lvl2pPr>
            <a:lvl3pPr marL="914400" indent="0">
              <a:buNone/>
              <a:defRPr sz="1050">
                <a:solidFill>
                  <a:schemeClr val="tx2"/>
                </a:solidFill>
              </a:defRPr>
            </a:lvl3pPr>
            <a:lvl4pPr marL="1371600" indent="0">
              <a:buNone/>
              <a:defRPr sz="1000">
                <a:solidFill>
                  <a:schemeClr val="tx2"/>
                </a:solidFill>
              </a:defRPr>
            </a:lvl4pPr>
            <a:lvl5pPr marL="1828800" indent="0">
              <a:buNone/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pl-PL" dirty="0" err="1"/>
              <a:t>If</a:t>
            </a:r>
            <a:r>
              <a:rPr lang="pl-PL" dirty="0"/>
              <a:t> </a:t>
            </a:r>
            <a:r>
              <a:rPr lang="pl-PL" dirty="0" err="1"/>
              <a:t>you</a:t>
            </a:r>
            <a:r>
              <a:rPr lang="pl-PL" dirty="0"/>
              <a:t> want insert link for </a:t>
            </a:r>
            <a:r>
              <a:rPr lang="pl-PL" dirty="0" err="1"/>
              <a:t>social</a:t>
            </a:r>
            <a:r>
              <a:rPr lang="pl-PL" dirty="0"/>
              <a:t> media profile </a:t>
            </a:r>
          </a:p>
          <a:p>
            <a:pPr lvl="0"/>
            <a:r>
              <a:rPr lang="pl-PL" dirty="0" err="1"/>
              <a:t>e.g</a:t>
            </a:r>
            <a:r>
              <a:rPr lang="pl-PL" dirty="0"/>
              <a:t>.: </a:t>
            </a:r>
            <a:r>
              <a:rPr lang="pl-PL" dirty="0" err="1"/>
              <a:t>twitter.com/comarc</a:t>
            </a:r>
            <a:r>
              <a:rPr lang="pl-PL" dirty="0"/>
              <a:t>h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29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24" name="Symbol zastępczy obrazu 3"/>
          <p:cNvSpPr>
            <a:spLocks noGrp="1"/>
          </p:cNvSpPr>
          <p:nvPr>
            <p:ph type="pic" sz="quarter" idx="32" hasCustomPrompt="1"/>
          </p:nvPr>
        </p:nvSpPr>
        <p:spPr>
          <a:xfrm>
            <a:off x="714348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indent="0" algn="ctr" defTabSz="457200" rtl="0" eaLnBrk="1" latinLnBrk="0" hangingPunct="1">
              <a:buNone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25" name="Symbol zastępczy obrazu 3"/>
          <p:cNvSpPr>
            <a:spLocks noGrp="1"/>
          </p:cNvSpPr>
          <p:nvPr>
            <p:ph type="pic" sz="quarter" idx="33" hasCustomPrompt="1"/>
          </p:nvPr>
        </p:nvSpPr>
        <p:spPr>
          <a:xfrm>
            <a:off x="6794500" y="857249"/>
            <a:ext cx="1638300" cy="1638301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bg1">
                <a:alpha val="3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 lang="pl-PL" sz="1600" dirty="0">
                <a:solidFill>
                  <a:srgbClr val="BFBFBF"/>
                </a:solidFill>
              </a:defRPr>
            </a:lvl1pPr>
          </a:lstStyle>
          <a:p>
            <a:r>
              <a:rPr lang="pl-PL" dirty="0"/>
              <a:t>PICTURE</a:t>
            </a:r>
          </a:p>
        </p:txBody>
      </p:sp>
      <p:sp>
        <p:nvSpPr>
          <p:cNvPr id="37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723900" y="2663026"/>
            <a:ext cx="1638300" cy="285750"/>
          </a:xfrm>
        </p:spPr>
        <p:txBody>
          <a:bodyPr anchor="t">
            <a:noAutofit/>
          </a:bodyPr>
          <a:lstStyle>
            <a:lvl1pPr mar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38" name="Symbol zastępczy tekstu 6"/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39" name="Symbol zastępczy tekstu 6"/>
          <p:cNvSpPr>
            <a:spLocks noGrp="1"/>
          </p:cNvSpPr>
          <p:nvPr>
            <p:ph type="body" sz="quarter" idx="18" hasCustomPrompt="1"/>
          </p:nvPr>
        </p:nvSpPr>
        <p:spPr>
          <a:xfrm>
            <a:off x="723900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0" name="Symbol zastępczy tekstu 6"/>
          <p:cNvSpPr>
            <a:spLocks noGrp="1"/>
          </p:cNvSpPr>
          <p:nvPr>
            <p:ph type="body" sz="quarter" idx="20" hasCustomPrompt="1"/>
          </p:nvPr>
        </p:nvSpPr>
        <p:spPr>
          <a:xfrm>
            <a:off x="3768438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1" name="Symbol zastępczy tekstu 6"/>
          <p:cNvSpPr>
            <a:spLocks noGrp="1"/>
          </p:cNvSpPr>
          <p:nvPr>
            <p:ph type="body" sz="quarter" idx="21" hasCustomPrompt="1"/>
          </p:nvPr>
        </p:nvSpPr>
        <p:spPr>
          <a:xfrm>
            <a:off x="3768438" y="3034066"/>
            <a:ext cx="1638300" cy="161006"/>
          </a:xfrm>
        </p:spPr>
        <p:txBody>
          <a:bodyPr anchor="ctr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42" name="Symbol zastępczy tekstu 6"/>
          <p:cNvSpPr>
            <a:spLocks noGrp="1"/>
          </p:cNvSpPr>
          <p:nvPr>
            <p:ph type="body" sz="quarter" idx="22" hasCustomPrompt="1"/>
          </p:nvPr>
        </p:nvSpPr>
        <p:spPr>
          <a:xfrm>
            <a:off x="3768438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  <p:sp>
        <p:nvSpPr>
          <p:cNvPr id="43" name="Symbol zastępczy tekstu 6"/>
          <p:cNvSpPr>
            <a:spLocks noGrp="1"/>
          </p:cNvSpPr>
          <p:nvPr>
            <p:ph type="body" sz="quarter" idx="24" hasCustomPrompt="1"/>
          </p:nvPr>
        </p:nvSpPr>
        <p:spPr>
          <a:xfrm>
            <a:off x="6806823" y="2663026"/>
            <a:ext cx="1638300" cy="285750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600" b="1" kern="1200" baseline="0" dirty="0">
                <a:solidFill>
                  <a:srgbClr val="009DE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ctr" defTabSz="457200" rtl="0" eaLnBrk="1" latinLnBrk="0" hangingPunct="1">
              <a:lnSpc>
                <a:spcPct val="80000"/>
              </a:lnSpc>
              <a:spcBef>
                <a:spcPct val="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name</a:t>
            </a:r>
            <a:endParaRPr lang="pl-PL" dirty="0"/>
          </a:p>
        </p:txBody>
      </p:sp>
      <p:sp>
        <p:nvSpPr>
          <p:cNvPr id="44" name="Symbol zastępczy tekstu 6"/>
          <p:cNvSpPr>
            <a:spLocks noGrp="1"/>
          </p:cNvSpPr>
          <p:nvPr>
            <p:ph type="body" sz="quarter" idx="25" hasCustomPrompt="1"/>
          </p:nvPr>
        </p:nvSpPr>
        <p:spPr>
          <a:xfrm>
            <a:off x="6806823" y="3034066"/>
            <a:ext cx="1638300" cy="161006"/>
          </a:xfrm>
        </p:spPr>
        <p:txBody>
          <a:bodyPr anchor="ctr">
            <a:noAutofit/>
          </a:bodyPr>
          <a:lstStyle>
            <a:lvl1pPr marL="0" indent="0" algn="ctr">
              <a:buNone/>
              <a:defRPr lang="pl-PL" sz="1300" b="0" kern="120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57200" rtl="0" eaLnBrk="1" latinLnBrk="0" hangingPunct="1">
              <a:spcBef>
                <a:spcPct val="20000"/>
              </a:spcBef>
              <a:buFont typeface="Wingdings" charset="2"/>
              <a:buNone/>
            </a:pPr>
            <a:r>
              <a:rPr lang="pl-PL" dirty="0"/>
              <a:t>Insert </a:t>
            </a:r>
            <a:r>
              <a:rPr lang="pl-PL" dirty="0" err="1"/>
              <a:t>position</a:t>
            </a:r>
            <a:endParaRPr lang="pl-PL" dirty="0"/>
          </a:p>
        </p:txBody>
      </p:sp>
      <p:sp>
        <p:nvSpPr>
          <p:cNvPr id="45" name="Symbol zastępczy tekstu 6"/>
          <p:cNvSpPr>
            <a:spLocks noGrp="1"/>
          </p:cNvSpPr>
          <p:nvPr>
            <p:ph type="body" sz="quarter" idx="26" hasCustomPrompt="1"/>
          </p:nvPr>
        </p:nvSpPr>
        <p:spPr>
          <a:xfrm>
            <a:off x="6806823" y="3340293"/>
            <a:ext cx="1638300" cy="1030504"/>
          </a:xfrm>
        </p:spPr>
        <p:txBody>
          <a:bodyPr anchor="t">
            <a:noAutofit/>
          </a:bodyPr>
          <a:lstStyle>
            <a:lvl1pPr marL="0" indent="0" algn="ctr">
              <a:buNone/>
              <a:defRPr lang="pl-PL" sz="1000" b="0" kern="1200" baseline="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dirty="0"/>
              <a:t>Insert </a:t>
            </a:r>
            <a:r>
              <a:rPr lang="pl-PL" dirty="0" err="1"/>
              <a:t>description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941081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57200" y="4767263"/>
            <a:ext cx="412749" cy="273843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chemeClr val="accent1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  <p:sp>
        <p:nvSpPr>
          <p:cNvPr id="9" name="Symbol zastępczy tekstu 17"/>
          <p:cNvSpPr>
            <a:spLocks noGrp="1"/>
          </p:cNvSpPr>
          <p:nvPr>
            <p:ph type="body" sz="quarter" idx="25" hasCustomPrompt="1"/>
          </p:nvPr>
        </p:nvSpPr>
        <p:spPr>
          <a:xfrm>
            <a:off x="457200" y="109001"/>
            <a:ext cx="8235950" cy="692865"/>
          </a:xfrm>
        </p:spPr>
        <p:txBody>
          <a:bodyPr lIns="0" rIns="0" anchor="b">
            <a:normAutofit/>
          </a:bodyPr>
          <a:lstStyle>
            <a:lvl1pPr marL="0" indent="0">
              <a:buNone/>
              <a:defRPr lang="pl-PL" sz="2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pl-PL" dirty="0"/>
              <a:t>INSERT TITLE</a:t>
            </a:r>
          </a:p>
        </p:txBody>
      </p:sp>
      <p:sp>
        <p:nvSpPr>
          <p:cNvPr id="17" name="Prostokąt 16"/>
          <p:cNvSpPr/>
          <p:nvPr userDrawn="1"/>
        </p:nvSpPr>
        <p:spPr>
          <a:xfrm flipV="1">
            <a:off x="0" y="807921"/>
            <a:ext cx="9144000" cy="4571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pl-PL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ymbol zastępczy tekstu 3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" y="853640"/>
            <a:ext cx="8235950" cy="3913622"/>
          </a:xfrm>
        </p:spPr>
        <p:txBody>
          <a:bodyPr/>
          <a:lstStyle>
            <a:lvl1pPr>
              <a:defRPr b="0"/>
            </a:lvl1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28"/>
          </p:nvPr>
        </p:nvSpPr>
        <p:spPr>
          <a:xfrm>
            <a:off x="3400187" y="4820126"/>
            <a:ext cx="2970133" cy="273844"/>
          </a:xfrm>
        </p:spPr>
        <p:txBody>
          <a:bodyPr/>
          <a:lstStyle/>
          <a:p>
            <a:r>
              <a:rPr lang="pl-PL" dirty="0"/>
              <a:t>Q1-Q3 2015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447" y="4838700"/>
            <a:ext cx="800100" cy="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78813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 algn="l">
              <a:spcBef>
                <a:spcPct val="20000"/>
              </a:spcBef>
              <a:buFont typeface="Arial"/>
            </a:pPr>
            <a:r>
              <a:rPr lang="pl-PL" dirty="0"/>
              <a:t>INSERT </a:t>
            </a:r>
            <a:r>
              <a:rPr lang="pl-PL" dirty="0" err="1"/>
              <a:t>TITLE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err="1"/>
              <a:t>Click</a:t>
            </a:r>
            <a:r>
              <a:rPr lang="pl-PL" dirty="0"/>
              <a:t> to </a:t>
            </a:r>
            <a:r>
              <a:rPr lang="pl-PL" dirty="0" err="1"/>
              <a:t>edit</a:t>
            </a:r>
            <a:endParaRPr lang="pl-PL" dirty="0"/>
          </a:p>
          <a:p>
            <a:pPr lvl="1"/>
            <a:r>
              <a:rPr lang="pl-PL" dirty="0" err="1"/>
              <a:t>Second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2"/>
            <a:r>
              <a:rPr lang="pl-PL" dirty="0"/>
              <a:t>Third </a:t>
            </a:r>
            <a:r>
              <a:rPr lang="pl-PL" dirty="0" err="1"/>
              <a:t>level</a:t>
            </a:r>
            <a:endParaRPr lang="pl-PL" dirty="0"/>
          </a:p>
          <a:p>
            <a:pPr lvl="3"/>
            <a:r>
              <a:rPr lang="pl-PL" dirty="0" err="1"/>
              <a:t>Fourth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  <a:p>
            <a:pPr lvl="4"/>
            <a:r>
              <a:rPr lang="pl-PL" dirty="0" err="1"/>
              <a:t>Fifth</a:t>
            </a:r>
            <a:r>
              <a:rPr lang="pl-PL" dirty="0"/>
              <a:t> </a:t>
            </a:r>
            <a:r>
              <a:rPr lang="pl-PL" dirty="0" err="1"/>
              <a:t>level</a:t>
            </a:r>
            <a:endParaRPr lang="pl-PL" dirty="0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1676400" y="4767263"/>
            <a:ext cx="5118100" cy="273844"/>
          </a:xfrm>
          <a:prstGeom prst="rect">
            <a:avLst/>
          </a:prstGeom>
        </p:spPr>
        <p:txBody>
          <a:bodyPr/>
          <a:lstStyle>
            <a:lvl1pPr algn="l">
              <a:defRPr sz="1050"/>
            </a:lvl1pPr>
          </a:lstStyle>
          <a:p>
            <a:r>
              <a:rPr lang="pl-PL"/>
              <a:t>Q1-Q3 2015</a:t>
            </a: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274050" y="4822826"/>
            <a:ext cx="412749" cy="196850"/>
          </a:xfrm>
          <a:prstGeom prst="rect">
            <a:avLst/>
          </a:prstGeom>
          <a:solidFill>
            <a:schemeClr val="accent3"/>
          </a:solidFill>
        </p:spPr>
        <p:txBody>
          <a:bodyPr vert="horz" lIns="91440" tIns="45720" rIns="91440" bIns="45720" rtlCol="0" anchor="ctr"/>
          <a:lstStyle>
            <a:lvl1pPr>
              <a:defRPr lang="pl-PL" sz="1050" smtClean="0">
                <a:solidFill>
                  <a:srgbClr val="FFFFFF"/>
                </a:solidFill>
              </a:defRPr>
            </a:lvl1pPr>
          </a:lstStyle>
          <a:p>
            <a:pPr algn="ctr"/>
            <a:fld id="{B398D967-AF51-1944-8D3F-4D6A679B2400}" type="slidenum">
              <a:rPr lang="pl-PL" smtClean="0"/>
              <a:pPr algn="ctr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92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98" r:id="rId2"/>
    <p:sldLayoutId id="2147483672" r:id="rId3"/>
    <p:sldLayoutId id="2147483778" r:id="rId4"/>
    <p:sldLayoutId id="2147483791" r:id="rId5"/>
    <p:sldLayoutId id="2147483790" r:id="rId6"/>
    <p:sldLayoutId id="2147483666" r:id="rId7"/>
    <p:sldLayoutId id="2147483794" r:id="rId8"/>
    <p:sldLayoutId id="2147483650" r:id="rId9"/>
    <p:sldLayoutId id="2147483796" r:id="rId10"/>
    <p:sldLayoutId id="2147483782" r:id="rId11"/>
    <p:sldLayoutId id="2147483797" r:id="rId12"/>
    <p:sldLayoutId id="2147483664" r:id="rId13"/>
    <p:sldLayoutId id="2147483739" r:id="rId14"/>
    <p:sldLayoutId id="2147483738" r:id="rId15"/>
    <p:sldLayoutId id="2147483693" r:id="rId16"/>
    <p:sldLayoutId id="2147483695" r:id="rId17"/>
    <p:sldLayoutId id="2147483691" r:id="rId18"/>
    <p:sldLayoutId id="2147483787" r:id="rId19"/>
    <p:sldLayoutId id="2147483784" r:id="rId20"/>
    <p:sldLayoutId id="2147483789" r:id="rId21"/>
    <p:sldLayoutId id="2147483783" r:id="rId22"/>
    <p:sldLayoutId id="2147483788" r:id="rId23"/>
    <p:sldLayoutId id="2147483703" r:id="rId24"/>
    <p:sldLayoutId id="2147483681" r:id="rId25"/>
    <p:sldLayoutId id="2147483779" r:id="rId26"/>
    <p:sldLayoutId id="2147483683" r:id="rId27"/>
    <p:sldLayoutId id="2147483745" r:id="rId28"/>
    <p:sldLayoutId id="2147483684" r:id="rId29"/>
    <p:sldLayoutId id="2147483772" r:id="rId30"/>
    <p:sldLayoutId id="2147483773" r:id="rId31"/>
    <p:sldLayoutId id="2147483774" r:id="rId32"/>
    <p:sldLayoutId id="2147483726" r:id="rId33"/>
    <p:sldLayoutId id="2147483677" r:id="rId34"/>
    <p:sldLayoutId id="2147483706" r:id="rId35"/>
    <p:sldLayoutId id="2147483680" r:id="rId36"/>
    <p:sldLayoutId id="2147483702" r:id="rId37"/>
    <p:sldLayoutId id="2147483712" r:id="rId38"/>
    <p:sldLayoutId id="2147483786" r:id="rId39"/>
    <p:sldLayoutId id="2147483785" r:id="rId40"/>
    <p:sldLayoutId id="2147483741" r:id="rId41"/>
    <p:sldLayoutId id="2147483717" r:id="rId42"/>
    <p:sldLayoutId id="2147483718" r:id="rId43"/>
    <p:sldLayoutId id="2147483719" r:id="rId44"/>
    <p:sldLayoutId id="2147483723" r:id="rId45"/>
    <p:sldLayoutId id="2147483795" r:id="rId46"/>
    <p:sldLayoutId id="2147483668" r:id="rId47"/>
    <p:sldLayoutId id="2147483770" r:id="rId48"/>
    <p:sldLayoutId id="2147483678" r:id="rId49"/>
    <p:sldLayoutId id="2147483679" r:id="rId50"/>
    <p:sldLayoutId id="2147483737" r:id="rId51"/>
  </p:sldLayoutIdLst>
  <p:transition spd="slow">
    <p:wipe/>
  </p:transition>
  <p:hf hdr="0" dt="0"/>
  <p:txStyles>
    <p:titleStyle>
      <a:lvl1pPr algn="ctr" defTabSz="457200" rtl="0" eaLnBrk="1" latinLnBrk="0" hangingPunct="1">
        <a:spcBef>
          <a:spcPct val="0"/>
        </a:spcBef>
        <a:buNone/>
        <a:defRPr lang="pl-PL" sz="2000" b="1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lang="pl-PL" sz="1800" b="1" kern="1200" smtClean="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pl-PL" sz="1600" kern="1200" baseline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400" kern="1200" baseline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pl-PL"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199" y="2535161"/>
            <a:ext cx="8229599" cy="810019"/>
          </a:xfrm>
        </p:spPr>
        <p:txBody>
          <a:bodyPr/>
          <a:lstStyle/>
          <a:p>
            <a:r>
              <a:rPr lang="pl-PL" dirty="0"/>
              <a:t>Financial </a:t>
            </a:r>
            <a:r>
              <a:rPr lang="pl-PL" dirty="0" err="1"/>
              <a:t>Results</a:t>
            </a:r>
            <a:r>
              <a:rPr lang="pl-PL" dirty="0"/>
              <a:t> H1 2019</a:t>
            </a:r>
            <a:endParaRPr lang="en-GB" dirty="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199" y="3665220"/>
            <a:ext cx="8229599" cy="446596"/>
          </a:xfrm>
        </p:spPr>
        <p:txBody>
          <a:bodyPr>
            <a:normAutofit/>
          </a:bodyPr>
          <a:lstStyle/>
          <a:p>
            <a:r>
              <a:rPr lang="pl-PL" sz="1800" dirty="0"/>
              <a:t>Konrad Tarański, </a:t>
            </a:r>
            <a:r>
              <a:rPr lang="en-US" sz="1800" dirty="0"/>
              <a:t>Vice-President of the Management Board, CFO</a:t>
            </a:r>
            <a:r>
              <a:rPr lang="pl-PL" sz="1800" dirty="0"/>
              <a:t> </a:t>
            </a:r>
          </a:p>
        </p:txBody>
      </p:sp>
      <p:sp>
        <p:nvSpPr>
          <p:cNvPr id="11" name="Symbol zastępczy tekstu 10"/>
          <p:cNvSpPr>
            <a:spLocks noGrp="1"/>
          </p:cNvSpPr>
          <p:nvPr>
            <p:ph type="body" sz="quarter" idx="11"/>
          </p:nvPr>
        </p:nvSpPr>
        <p:spPr>
          <a:xfrm>
            <a:off x="457200" y="4518660"/>
            <a:ext cx="4000500" cy="535531"/>
          </a:xfrm>
        </p:spPr>
        <p:txBody>
          <a:bodyPr/>
          <a:lstStyle/>
          <a:p>
            <a:r>
              <a:rPr lang="pl-PL" b="1" dirty="0"/>
              <a:t>3</a:t>
            </a:r>
            <a:r>
              <a:rPr lang="pl-PL" b="1" baseline="30000" dirty="0"/>
              <a:t>rd</a:t>
            </a:r>
            <a:r>
              <a:rPr lang="pl-PL" b="1" dirty="0"/>
              <a:t> of </a:t>
            </a:r>
            <a:r>
              <a:rPr lang="pl-PL" b="1" dirty="0" err="1"/>
              <a:t>September</a:t>
            </a:r>
            <a:r>
              <a:rPr lang="pl-PL" b="1" dirty="0"/>
              <a:t> 2019, </a:t>
            </a:r>
            <a:r>
              <a:rPr lang="pl-PL" b="1" dirty="0" err="1"/>
              <a:t>Warsaw</a:t>
            </a:r>
            <a:endParaRPr lang="de-DE" b="1" dirty="0"/>
          </a:p>
          <a:p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0183" cy="229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858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Net Profit Q2 2019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10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00350" y="3806867"/>
            <a:ext cx="8392800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Data for 2015 –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endParaRPr lang="pl-PL" sz="900" i="1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1974475-511B-407C-AC41-E0310598D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43" y="1004942"/>
            <a:ext cx="6297714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6989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EBIT vs. Net Profit Q2 2019 (</a:t>
            </a:r>
            <a:r>
              <a:rPr lang="pl-PL" altLang="pl-PL" dirty="0" err="1">
                <a:solidFill>
                  <a:srgbClr val="26437E"/>
                </a:solidFill>
              </a:rPr>
              <a:t>Comarch</a:t>
            </a:r>
            <a:r>
              <a:rPr lang="pl-PL" altLang="pl-PL" dirty="0">
                <a:solidFill>
                  <a:srgbClr val="26437E"/>
                </a:solidFill>
              </a:rPr>
              <a:t> </a:t>
            </a:r>
            <a:r>
              <a:rPr lang="pl-PL" altLang="pl-PL" dirty="0" err="1">
                <a:solidFill>
                  <a:srgbClr val="26437E"/>
                </a:solidFill>
              </a:rPr>
              <a:t>Group</a:t>
            </a:r>
            <a:r>
              <a:rPr lang="pl-PL" alt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11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935925" y="4172779"/>
            <a:ext cx="757226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A66538-C8FF-435C-8BBE-F2505FBE3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23" y="1164588"/>
            <a:ext cx="7513997" cy="340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5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Sales </a:t>
            </a:r>
            <a:r>
              <a:rPr lang="pl-PL" altLang="pl-PL" dirty="0" err="1">
                <a:solidFill>
                  <a:srgbClr val="26437E"/>
                </a:solidFill>
              </a:rPr>
              <a:t>Revenue</a:t>
            </a:r>
            <a:r>
              <a:rPr lang="pl-PL" altLang="pl-PL" dirty="0">
                <a:solidFill>
                  <a:srgbClr val="26437E"/>
                </a:solidFill>
              </a:rPr>
              <a:t> H1 2019 (</a:t>
            </a:r>
            <a:r>
              <a:rPr lang="pl-PL" altLang="pl-PL" dirty="0" err="1">
                <a:solidFill>
                  <a:srgbClr val="26437E"/>
                </a:solidFill>
              </a:rPr>
              <a:t>Comarch</a:t>
            </a:r>
            <a:r>
              <a:rPr lang="pl-PL" altLang="pl-PL" dirty="0">
                <a:solidFill>
                  <a:srgbClr val="26437E"/>
                </a:solidFill>
              </a:rPr>
              <a:t> </a:t>
            </a:r>
            <a:r>
              <a:rPr lang="pl-PL" altLang="pl-PL" dirty="0" err="1">
                <a:solidFill>
                  <a:srgbClr val="26437E"/>
                </a:solidFill>
              </a:rPr>
              <a:t>Group</a:t>
            </a:r>
            <a:r>
              <a:rPr lang="pl-PL" alt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12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3612" y="4021362"/>
            <a:ext cx="8159538" cy="7444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</a:t>
            </a:r>
            <a:endParaRPr lang="pl-PL" sz="9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F662B25-2C43-4F7E-A7A9-4346CB24C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2" y="1007990"/>
            <a:ext cx="6187976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99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18237"/>
            <a:ext cx="8235950" cy="692865"/>
          </a:xfrm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Market Sales </a:t>
            </a:r>
            <a:r>
              <a:rPr lang="pl-PL" altLang="pl-PL" dirty="0" err="1">
                <a:solidFill>
                  <a:srgbClr val="26437E"/>
                </a:solidFill>
              </a:rPr>
              <a:t>Structure</a:t>
            </a:r>
            <a:r>
              <a:rPr lang="pl-PL" altLang="pl-PL" dirty="0">
                <a:solidFill>
                  <a:srgbClr val="26437E"/>
                </a:solidFill>
              </a:rPr>
              <a:t>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13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39977" y="4180627"/>
            <a:ext cx="810799" cy="205827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r>
              <a:rPr lang="pl-PL" sz="1000" i="1" dirty="0">
                <a:solidFill>
                  <a:srgbClr val="26437E"/>
                </a:solidFill>
              </a:rPr>
              <a:t>In PLN </a:t>
            </a:r>
            <a:r>
              <a:rPr lang="pl-PL" sz="1000" i="1" dirty="0" err="1">
                <a:solidFill>
                  <a:srgbClr val="26437E"/>
                </a:solidFill>
              </a:rPr>
              <a:t>thou</a:t>
            </a:r>
            <a:r>
              <a:rPr lang="pl-PL" sz="1000" i="1" dirty="0">
                <a:solidFill>
                  <a:srgbClr val="26437E"/>
                </a:solidFill>
              </a:rPr>
              <a:t>.</a:t>
            </a:r>
            <a:endParaRPr lang="pl-PL" sz="1000" i="1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5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4896588"/>
              </p:ext>
            </p:extLst>
          </p:nvPr>
        </p:nvGraphicFramePr>
        <p:xfrm>
          <a:off x="869949" y="1001168"/>
          <a:ext cx="6667076" cy="343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147795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Products Sales </a:t>
            </a:r>
            <a:r>
              <a:rPr lang="pl-PL" altLang="pl-PL" dirty="0" err="1">
                <a:solidFill>
                  <a:srgbClr val="26437E"/>
                </a:solidFill>
              </a:rPr>
              <a:t>Structure</a:t>
            </a:r>
            <a:r>
              <a:rPr lang="pl-PL" altLang="pl-PL" dirty="0">
                <a:solidFill>
                  <a:srgbClr val="26437E"/>
                </a:solidFill>
              </a:rPr>
              <a:t>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14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24124" y="4302042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In PLN </a:t>
            </a:r>
            <a:r>
              <a:rPr lang="pl-PL" sz="1200" i="1" dirty="0" err="1">
                <a:solidFill>
                  <a:srgbClr val="26437E"/>
                </a:solidFill>
              </a:rPr>
              <a:t>thou</a:t>
            </a:r>
            <a:r>
              <a:rPr lang="pl-PL" sz="1200" i="1" dirty="0">
                <a:solidFill>
                  <a:srgbClr val="26437E"/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C95F108-128A-4B5D-A125-07BFE821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62186"/>
            <a:ext cx="3943512" cy="3756535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00A0660-38CF-40AD-B6DA-27CAD661E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328" y="969970"/>
            <a:ext cx="3570181" cy="35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038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/>
          <a:lstStyle/>
          <a:p>
            <a:r>
              <a:rPr lang="pl-PL" dirty="0" err="1">
                <a:solidFill>
                  <a:srgbClr val="26437E"/>
                </a:solidFill>
              </a:rPr>
              <a:t>Consolidated</a:t>
            </a:r>
            <a:r>
              <a:rPr lang="pl-PL" dirty="0">
                <a:solidFill>
                  <a:srgbClr val="26437E"/>
                </a:solidFill>
              </a:rPr>
              <a:t> Financial </a:t>
            </a:r>
            <a:r>
              <a:rPr lang="pl-PL" dirty="0" err="1">
                <a:solidFill>
                  <a:srgbClr val="26437E"/>
                </a:solidFill>
              </a:rPr>
              <a:t>Results</a:t>
            </a:r>
            <a:r>
              <a:rPr lang="pl-PL" dirty="0">
                <a:solidFill>
                  <a:srgbClr val="26437E"/>
                </a:solidFill>
              </a:rPr>
              <a:t> H1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71250" y="4183740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In PLN </a:t>
            </a:r>
            <a:r>
              <a:rPr lang="pl-PL" sz="1200" i="1" dirty="0" err="1">
                <a:solidFill>
                  <a:srgbClr val="26437E"/>
                </a:solidFill>
              </a:rPr>
              <a:t>thou</a:t>
            </a:r>
            <a:r>
              <a:rPr lang="pl-PL" sz="1200" i="1" dirty="0">
                <a:solidFill>
                  <a:srgbClr val="26437E"/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E73CD69-A615-4B8A-90C4-501B2A2EB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05" y="1067083"/>
            <a:ext cx="5869463" cy="300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5909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Operating Profit H1 2019 (</a:t>
            </a:r>
            <a:r>
              <a:rPr lang="pl-PL" dirty="0" err="1">
                <a:solidFill>
                  <a:srgbClr val="26437E"/>
                </a:solidFill>
              </a:rPr>
              <a:t>Comarch</a:t>
            </a:r>
            <a:r>
              <a:rPr lang="pl-PL" dirty="0">
                <a:solidFill>
                  <a:srgbClr val="26437E"/>
                </a:solidFill>
              </a:rPr>
              <a:t> </a:t>
            </a:r>
            <a:r>
              <a:rPr lang="pl-PL" dirty="0" err="1">
                <a:solidFill>
                  <a:srgbClr val="26437E"/>
                </a:solidFill>
              </a:rPr>
              <a:t>Group</a:t>
            </a:r>
            <a:r>
              <a:rPr 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16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40280" y="3969415"/>
            <a:ext cx="8376458" cy="7444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Data for 2015 –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1C4EA470-01CF-4C83-ACB3-A9DA163EE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915" y="1007990"/>
            <a:ext cx="6200169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2501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EBITDA H1 2019 (</a:t>
            </a:r>
            <a:r>
              <a:rPr lang="pl-PL" dirty="0" err="1">
                <a:solidFill>
                  <a:srgbClr val="26437E"/>
                </a:solidFill>
              </a:rPr>
              <a:t>Comarch</a:t>
            </a:r>
            <a:r>
              <a:rPr lang="pl-PL" dirty="0">
                <a:solidFill>
                  <a:srgbClr val="26437E"/>
                </a:solidFill>
              </a:rPr>
              <a:t> </a:t>
            </a:r>
            <a:r>
              <a:rPr lang="pl-PL" dirty="0" err="1">
                <a:solidFill>
                  <a:srgbClr val="26437E"/>
                </a:solidFill>
              </a:rPr>
              <a:t>Group</a:t>
            </a:r>
            <a:r>
              <a:rPr 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67095" y="3745829"/>
            <a:ext cx="8383112" cy="102143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In Q2 2019, </a:t>
            </a:r>
            <a:r>
              <a:rPr lang="pl-PL" sz="900" i="1" dirty="0" err="1">
                <a:solidFill>
                  <a:srgbClr val="26437E"/>
                </a:solidFill>
              </a:rPr>
              <a:t>depreciation</a:t>
            </a:r>
            <a:r>
              <a:rPr lang="pl-PL" sz="900" i="1" dirty="0">
                <a:solidFill>
                  <a:srgbClr val="26437E"/>
                </a:solidFill>
              </a:rPr>
              <a:t> and EBITDA </a:t>
            </a:r>
            <a:r>
              <a:rPr lang="pl-PL" sz="900" i="1" dirty="0" err="1">
                <a:solidFill>
                  <a:srgbClr val="26437E"/>
                </a:solidFill>
              </a:rPr>
              <a:t>increased</a:t>
            </a:r>
            <a:r>
              <a:rPr lang="pl-PL" sz="900" i="1" dirty="0">
                <a:solidFill>
                  <a:srgbClr val="26437E"/>
                </a:solidFill>
              </a:rPr>
              <a:t> by PLN 206 </a:t>
            </a:r>
            <a:r>
              <a:rPr lang="pl-PL" sz="900" i="1" dirty="0" err="1">
                <a:solidFill>
                  <a:srgbClr val="26437E"/>
                </a:solidFill>
              </a:rPr>
              <a:t>thousand</a:t>
            </a:r>
            <a:r>
              <a:rPr lang="pl-PL" sz="900" i="1" dirty="0">
                <a:solidFill>
                  <a:srgbClr val="26437E"/>
                </a:solidFill>
              </a:rPr>
              <a:t>, as a </a:t>
            </a:r>
            <a:r>
              <a:rPr lang="pl-PL" sz="900" i="1" dirty="0" err="1">
                <a:solidFill>
                  <a:srgbClr val="26437E"/>
                </a:solidFill>
              </a:rPr>
              <a:t>result</a:t>
            </a:r>
            <a:r>
              <a:rPr lang="pl-PL" sz="900" i="1" dirty="0">
                <a:solidFill>
                  <a:srgbClr val="26437E"/>
                </a:solidFill>
              </a:rPr>
              <a:t> of </a:t>
            </a:r>
            <a:r>
              <a:rPr lang="pl-PL" sz="900" i="1" dirty="0" err="1">
                <a:solidFill>
                  <a:srgbClr val="26437E"/>
                </a:solidFill>
              </a:rPr>
              <a:t>using</a:t>
            </a:r>
            <a:r>
              <a:rPr lang="pl-PL" sz="900" i="1" dirty="0">
                <a:solidFill>
                  <a:srgbClr val="26437E"/>
                </a:solidFill>
              </a:rPr>
              <a:t> the </a:t>
            </a:r>
            <a:r>
              <a:rPr lang="pl-PL" sz="900" i="1" dirty="0" err="1">
                <a:solidFill>
                  <a:srgbClr val="26437E"/>
                </a:solidFill>
              </a:rPr>
              <a:t>principles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pl-PL" sz="900" i="1" dirty="0" err="1">
                <a:solidFill>
                  <a:srgbClr val="26437E"/>
                </a:solidFill>
              </a:rPr>
              <a:t>resulting</a:t>
            </a:r>
            <a:r>
              <a:rPr lang="pl-PL" sz="900" i="1" dirty="0">
                <a:solidFill>
                  <a:srgbClr val="26437E"/>
                </a:solidFill>
              </a:rPr>
              <a:t> from </a:t>
            </a:r>
            <a:r>
              <a:rPr lang="en-GB" sz="900" i="1" dirty="0">
                <a:solidFill>
                  <a:srgbClr val="26437E"/>
                </a:solidFill>
              </a:rPr>
              <a:t>IFRS</a:t>
            </a:r>
            <a:r>
              <a:rPr lang="pl-PL" sz="900" i="1" dirty="0">
                <a:solidFill>
                  <a:srgbClr val="26437E"/>
                </a:solidFill>
              </a:rPr>
              <a:t> 16. Data for 2015 - 2018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55130C-672E-46A0-9984-6CEBD7562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1052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Net Profit H1 2019 (</a:t>
            </a:r>
            <a:r>
              <a:rPr lang="pl-PL" dirty="0" err="1">
                <a:solidFill>
                  <a:srgbClr val="26437E"/>
                </a:solidFill>
              </a:rPr>
              <a:t>Comarch</a:t>
            </a:r>
            <a:r>
              <a:rPr lang="pl-PL" dirty="0">
                <a:solidFill>
                  <a:srgbClr val="26437E"/>
                </a:solidFill>
              </a:rPr>
              <a:t> </a:t>
            </a:r>
            <a:r>
              <a:rPr lang="pl-PL" dirty="0" err="1">
                <a:solidFill>
                  <a:srgbClr val="26437E"/>
                </a:solidFill>
              </a:rPr>
              <a:t>Group</a:t>
            </a:r>
            <a:r>
              <a:rPr 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18</a:t>
            </a:fld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13699" y="3811203"/>
            <a:ext cx="8379451" cy="882935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Data for 2015 –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endParaRPr lang="pl-PL" sz="900" i="1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57C113C-C832-4A67-8A12-AE26CC920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757" y="1004942"/>
            <a:ext cx="634648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361795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EBIT vs. Net Profit H1 2019 (</a:t>
            </a:r>
            <a:r>
              <a:rPr lang="pl-PL" altLang="pl-PL" dirty="0" err="1">
                <a:solidFill>
                  <a:srgbClr val="26437E"/>
                </a:solidFill>
              </a:rPr>
              <a:t>Comarch</a:t>
            </a:r>
            <a:r>
              <a:rPr lang="pl-PL" altLang="pl-PL" dirty="0">
                <a:solidFill>
                  <a:srgbClr val="26437E"/>
                </a:solidFill>
              </a:rPr>
              <a:t> </a:t>
            </a:r>
            <a:r>
              <a:rPr lang="pl-PL" altLang="pl-PL" dirty="0" err="1">
                <a:solidFill>
                  <a:srgbClr val="26437E"/>
                </a:solidFill>
              </a:rPr>
              <a:t>Goup</a:t>
            </a:r>
            <a:r>
              <a:rPr lang="pl-PL" alt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19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8254767" y="4115051"/>
            <a:ext cx="682625" cy="190438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w tys. PLN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423C506E-0351-47FE-891D-D72924BAD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028449"/>
            <a:ext cx="7932587" cy="360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0125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0"/>
            <a:ext cx="8235950" cy="290693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Revenue</a:t>
            </a:r>
            <a:r>
              <a:rPr lang="pl-PL" altLang="en-US" sz="1600" dirty="0">
                <a:solidFill>
                  <a:srgbClr val="26437E"/>
                </a:solidFill>
              </a:rPr>
              <a:t> and Financial </a:t>
            </a:r>
            <a:r>
              <a:rPr lang="pl-PL" altLang="en-US" sz="1600" dirty="0" err="1">
                <a:solidFill>
                  <a:srgbClr val="26437E"/>
                </a:solidFill>
              </a:rPr>
              <a:t>Results</a:t>
            </a:r>
            <a:r>
              <a:rPr lang="pl-PL" altLang="en-US" sz="1600" dirty="0">
                <a:solidFill>
                  <a:srgbClr val="26437E"/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Cash </a:t>
            </a:r>
            <a:r>
              <a:rPr lang="pl-PL" altLang="en-US" sz="1600" dirty="0" err="1">
                <a:solidFill>
                  <a:srgbClr val="26437E"/>
                </a:solidFill>
              </a:rPr>
              <a:t>Flow</a:t>
            </a:r>
            <a:r>
              <a:rPr lang="pl-PL" altLang="en-US" sz="1600" dirty="0">
                <a:solidFill>
                  <a:srgbClr val="26437E"/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Human </a:t>
            </a:r>
            <a:r>
              <a:rPr lang="pl-PL" altLang="en-US" sz="1600" dirty="0" err="1">
                <a:solidFill>
                  <a:srgbClr val="26437E"/>
                </a:solidFill>
              </a:rPr>
              <a:t>Resources</a:t>
            </a:r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Investments</a:t>
            </a:r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Summary</a:t>
            </a:r>
            <a:endParaRPr lang="pl-PL" altLang="en-US" sz="1600" dirty="0">
              <a:solidFill>
                <a:srgbClr val="26437E"/>
              </a:solidFill>
            </a:endParaRP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610629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Revenue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and Financial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Results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Cash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Flow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Human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Resources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Investments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Summary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60324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21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Influence of MSSF 16 in H1 2019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C5D5C7-B516-47CD-91BF-FE3A7516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67364"/>
            <a:ext cx="8235950" cy="26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6320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Revenue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and Financial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Results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Cash </a:t>
            </a:r>
            <a:r>
              <a:rPr lang="pl-PL" altLang="en-US" sz="1600" dirty="0" err="1">
                <a:solidFill>
                  <a:srgbClr val="26437E"/>
                </a:solidFill>
              </a:rPr>
              <a:t>Flow</a:t>
            </a:r>
            <a:r>
              <a:rPr lang="pl-PL" altLang="en-US" sz="1600" dirty="0">
                <a:solidFill>
                  <a:srgbClr val="26437E"/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Human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Resources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Investments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Summary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17009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23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/>
              <a:t>Cash </a:t>
            </a:r>
            <a:r>
              <a:rPr lang="pl-PL" altLang="pl-PL" dirty="0" err="1"/>
              <a:t>flow</a:t>
            </a:r>
            <a:r>
              <a:rPr lang="pl-PL" altLang="pl-PL" dirty="0"/>
              <a:t> H1 2019</a:t>
            </a:r>
            <a:endParaRPr lang="en-US" alt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6D8977D-FFAF-46E2-BE67-AAA3670A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723" y="882730"/>
            <a:ext cx="8917069" cy="364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96990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Revenue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and Financial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Results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Cash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Flow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rgbClr val="26437E"/>
                </a:solidFill>
              </a:rPr>
              <a:t>Human </a:t>
            </a:r>
            <a:r>
              <a:rPr lang="pl-PL" altLang="en-US" sz="1600" dirty="0" err="1">
                <a:solidFill>
                  <a:srgbClr val="26437E"/>
                </a:solidFill>
              </a:rPr>
              <a:t>Resources</a:t>
            </a:r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Investments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Summary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25691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>
            <a:normAutofit/>
          </a:bodyPr>
          <a:lstStyle/>
          <a:p>
            <a:r>
              <a:rPr lang="en-US" dirty="0"/>
              <a:t>Employment in </a:t>
            </a:r>
            <a:r>
              <a:rPr lang="en-US" dirty="0" err="1"/>
              <a:t>Comarch</a:t>
            </a:r>
            <a:r>
              <a:rPr lang="en-US" dirty="0"/>
              <a:t> Group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25</a:t>
            </a:fld>
            <a:endParaRPr lang="pl-PL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7B598A2-85D9-4BF4-92AB-4F03B0189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141" y="929247"/>
            <a:ext cx="7193903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69533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26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 err="1">
                <a:solidFill>
                  <a:srgbClr val="26437E"/>
                </a:solidFill>
              </a:rPr>
              <a:t>Employment</a:t>
            </a:r>
            <a:endParaRPr lang="en-US" altLang="pl-PL" dirty="0">
              <a:solidFill>
                <a:srgbClr val="26437E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50377" y="916682"/>
            <a:ext cx="8554341" cy="3748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pl-PL" sz="2000" b="1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l-PL" altLang="pl-PL" sz="1600" dirty="0">
              <a:solidFill>
                <a:srgbClr val="FF0000"/>
              </a:solidFill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27"/>
          </p:nvPr>
        </p:nvSpPr>
        <p:spPr>
          <a:xfrm>
            <a:off x="409575" y="1678598"/>
            <a:ext cx="8324850" cy="3225586"/>
          </a:xfrm>
        </p:spPr>
        <p:txBody>
          <a:bodyPr>
            <a:noAutofit/>
          </a:bodyPr>
          <a:lstStyle/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en-GB" sz="1600" dirty="0"/>
              <a:t>As at the 30</a:t>
            </a:r>
            <a:r>
              <a:rPr lang="en-GB" sz="1600" baseline="30000" dirty="0"/>
              <a:t>th</a:t>
            </a:r>
            <a:r>
              <a:rPr lang="en-GB" sz="1600" dirty="0"/>
              <a:t> of June, 2019, the </a:t>
            </a:r>
            <a:r>
              <a:rPr lang="en-GB" sz="1600" dirty="0" err="1"/>
              <a:t>Comarch</a:t>
            </a:r>
            <a:r>
              <a:rPr lang="en-GB" sz="1600" dirty="0"/>
              <a:t> Group hired 6,106 persons, i.e. 66 persons more</a:t>
            </a:r>
            <a:r>
              <a:rPr lang="pl-PL" sz="1600" dirty="0"/>
              <a:t> (1.1%)</a:t>
            </a:r>
            <a:r>
              <a:rPr lang="en-GB" sz="1600" dirty="0"/>
              <a:t> than as at the 31</a:t>
            </a:r>
            <a:r>
              <a:rPr lang="en-GB" sz="1600" baseline="30000" dirty="0"/>
              <a:t>st</a:t>
            </a:r>
            <a:r>
              <a:rPr lang="en-GB" sz="1600" dirty="0"/>
              <a:t> of December, 2018</a:t>
            </a:r>
            <a:endParaRPr lang="pl-PL" sz="1600" dirty="0"/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en-US" sz="1600" dirty="0"/>
              <a:t>The fund of basic salaries in the reporting period was</a:t>
            </a:r>
            <a:r>
              <a:rPr lang="pl-PL" sz="1600" dirty="0"/>
              <a:t> 14% </a:t>
            </a:r>
            <a:r>
              <a:rPr lang="en-US" sz="1600" dirty="0"/>
              <a:t>higher than in </a:t>
            </a:r>
            <a:r>
              <a:rPr lang="pl-PL" sz="1600" dirty="0"/>
              <a:t>H1 2018</a:t>
            </a: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0929873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Revenue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and Financial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Results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Cash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Flow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Human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Resources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Investments</a:t>
            </a:r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Summary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58664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28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 err="1">
                <a:solidFill>
                  <a:srgbClr val="26437E"/>
                </a:solidFill>
              </a:rPr>
              <a:t>Investments</a:t>
            </a:r>
            <a:endParaRPr lang="en-US" altLang="pl-PL" dirty="0">
              <a:solidFill>
                <a:srgbClr val="26437E"/>
              </a:solidFill>
            </a:endParaRPr>
          </a:p>
        </p:txBody>
      </p:sp>
      <p:sp>
        <p:nvSpPr>
          <p:cNvPr id="6" name="Symbol zastępczy tekstu 6"/>
          <p:cNvSpPr>
            <a:spLocks noGrp="1"/>
          </p:cNvSpPr>
          <p:nvPr>
            <p:ph type="body" sz="quarter" idx="27"/>
          </p:nvPr>
        </p:nvSpPr>
        <p:spPr>
          <a:xfrm>
            <a:off x="425856" y="1031351"/>
            <a:ext cx="8267294" cy="3372869"/>
          </a:xfrm>
        </p:spPr>
        <p:txBody>
          <a:bodyPr>
            <a:noAutofit/>
          </a:bodyPr>
          <a:lstStyle/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r>
              <a:rPr lang="pl-PL" altLang="pl-PL" sz="1600" dirty="0">
                <a:solidFill>
                  <a:srgbClr val="26437E"/>
                </a:solidFill>
              </a:rPr>
              <a:t>In H1 2019, </a:t>
            </a:r>
            <a:r>
              <a:rPr lang="pl-PL" altLang="pl-PL" sz="1600" dirty="0" err="1">
                <a:solidFill>
                  <a:srgbClr val="26437E"/>
                </a:solidFill>
              </a:rPr>
              <a:t>Comarch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Group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has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continued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en-GB" sz="1600" dirty="0">
                <a:solidFill>
                  <a:srgbClr val="26437E"/>
                </a:solidFill>
              </a:rPr>
              <a:t>of development works within IT solutions</a:t>
            </a:r>
            <a:r>
              <a:rPr lang="pl-PL" altLang="pl-PL" sz="1600" dirty="0">
                <a:solidFill>
                  <a:srgbClr val="26437E"/>
                </a:solidFill>
              </a:rPr>
              <a:t>, as </a:t>
            </a:r>
            <a:r>
              <a:rPr lang="pl-PL" altLang="pl-PL" sz="1600" dirty="0" err="1">
                <a:solidFill>
                  <a:srgbClr val="26437E"/>
                </a:solidFill>
              </a:rPr>
              <a:t>well</a:t>
            </a:r>
            <a:r>
              <a:rPr lang="pl-PL" altLang="pl-PL" sz="1600" dirty="0">
                <a:solidFill>
                  <a:srgbClr val="26437E"/>
                </a:solidFill>
              </a:rPr>
              <a:t> as </a:t>
            </a:r>
            <a:r>
              <a:rPr lang="pl-PL" altLang="pl-PL" sz="1600" dirty="0" err="1">
                <a:solidFill>
                  <a:srgbClr val="26437E"/>
                </a:solidFill>
              </a:rPr>
              <a:t>invested</a:t>
            </a:r>
            <a:r>
              <a:rPr lang="pl-PL" altLang="pl-PL" sz="1600" dirty="0">
                <a:solidFill>
                  <a:srgbClr val="26437E"/>
                </a:solidFill>
              </a:rPr>
              <a:t> in development of </a:t>
            </a:r>
            <a:r>
              <a:rPr lang="pl-PL" altLang="pl-PL" sz="1600" dirty="0" err="1">
                <a:solidFill>
                  <a:srgbClr val="26437E"/>
                </a:solidFill>
              </a:rPr>
              <a:t>own</a:t>
            </a:r>
            <a:r>
              <a:rPr lang="pl-PL" altLang="pl-PL" sz="1600" dirty="0">
                <a:solidFill>
                  <a:srgbClr val="26437E"/>
                </a:solidFill>
              </a:rPr>
              <a:t> IT </a:t>
            </a:r>
            <a:r>
              <a:rPr lang="pl-PL" altLang="pl-PL" sz="1600" dirty="0" err="1">
                <a:solidFill>
                  <a:srgbClr val="26437E"/>
                </a:solidFill>
              </a:rPr>
              <a:t>technologies</a:t>
            </a:r>
            <a:r>
              <a:rPr lang="pl-PL" altLang="pl-PL" sz="1600" dirty="0">
                <a:solidFill>
                  <a:srgbClr val="26437E"/>
                </a:solidFill>
              </a:rPr>
              <a:t> (</a:t>
            </a:r>
            <a:r>
              <a:rPr lang="pl-PL" altLang="pl-PL" sz="1600" dirty="0" err="1">
                <a:solidFill>
                  <a:srgbClr val="26437E"/>
                </a:solidFill>
              </a:rPr>
              <a:t>among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others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Comarch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Cloud</a:t>
            </a:r>
            <a:r>
              <a:rPr lang="pl-PL" altLang="pl-PL" sz="1600" dirty="0">
                <a:solidFill>
                  <a:srgbClr val="26437E"/>
                </a:solidFill>
              </a:rPr>
              <a:t>)</a:t>
            </a: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r>
              <a:rPr lang="pl-PL" altLang="pl-PL" sz="1600" dirty="0">
                <a:solidFill>
                  <a:srgbClr val="26437E"/>
                </a:solidFill>
              </a:rPr>
              <a:t>In H1 2019, </a:t>
            </a:r>
            <a:r>
              <a:rPr lang="pl-PL" altLang="pl-PL" sz="1600" dirty="0" err="1">
                <a:solidFill>
                  <a:srgbClr val="26437E"/>
                </a:solidFill>
              </a:rPr>
              <a:t>Group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started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implementation</a:t>
            </a:r>
            <a:r>
              <a:rPr lang="pl-PL" altLang="pl-PL" sz="1600" dirty="0">
                <a:solidFill>
                  <a:srgbClr val="26437E"/>
                </a:solidFill>
              </a:rPr>
              <a:t> of a </a:t>
            </a:r>
            <a:r>
              <a:rPr lang="pl-PL" altLang="pl-PL" sz="1600" dirty="0" err="1">
                <a:solidFill>
                  <a:srgbClr val="26437E"/>
                </a:solidFill>
              </a:rPr>
              <a:t>new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infrastructure</a:t>
            </a:r>
            <a:r>
              <a:rPr lang="pl-PL" altLang="pl-PL" sz="1600" dirty="0">
                <a:solidFill>
                  <a:srgbClr val="26437E"/>
                </a:solidFill>
              </a:rPr>
              <a:t> investment –</a:t>
            </a:r>
            <a:r>
              <a:rPr lang="pl-PL" altLang="pl-PL" sz="1600" dirty="0" err="1">
                <a:solidFill>
                  <a:srgbClr val="26437E"/>
                </a:solidFill>
              </a:rPr>
              <a:t>Traning</a:t>
            </a:r>
            <a:r>
              <a:rPr lang="pl-PL" altLang="pl-PL" sz="1600" dirty="0">
                <a:solidFill>
                  <a:srgbClr val="26437E"/>
                </a:solidFill>
              </a:rPr>
              <a:t> Center MKS Cracovia in Rączna</a:t>
            </a: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r>
              <a:rPr lang="pl-PL" altLang="pl-PL" sz="1600" dirty="0" err="1">
                <a:solidFill>
                  <a:srgbClr val="26437E"/>
                </a:solidFill>
              </a:rPr>
              <a:t>Group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conducts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preparatory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works</a:t>
            </a:r>
            <a:r>
              <a:rPr lang="pl-PL" altLang="pl-PL" sz="1600" dirty="0">
                <a:solidFill>
                  <a:srgbClr val="26437E"/>
                </a:solidFill>
              </a:rPr>
              <a:t> </a:t>
            </a:r>
            <a:r>
              <a:rPr lang="pl-PL" altLang="pl-PL" sz="1600" dirty="0" err="1">
                <a:solidFill>
                  <a:srgbClr val="26437E"/>
                </a:solidFill>
              </a:rPr>
              <a:t>related</a:t>
            </a:r>
            <a:r>
              <a:rPr lang="pl-PL" altLang="pl-PL" sz="1600" dirty="0">
                <a:solidFill>
                  <a:srgbClr val="26437E"/>
                </a:solidFill>
              </a:rPr>
              <a:t> to investment in </a:t>
            </a:r>
            <a:r>
              <a:rPr lang="pl-PL" altLang="pl-PL" sz="1600" dirty="0" err="1">
                <a:solidFill>
                  <a:srgbClr val="26437E"/>
                </a:solidFill>
              </a:rPr>
              <a:t>Comarch</a:t>
            </a:r>
            <a:r>
              <a:rPr lang="pl-PL" altLang="pl-PL" sz="1600" dirty="0">
                <a:solidFill>
                  <a:srgbClr val="26437E"/>
                </a:solidFill>
              </a:rPr>
              <a:t> Data Center in United </a:t>
            </a:r>
            <a:r>
              <a:rPr lang="pl-PL" altLang="pl-PL" sz="1600" dirty="0" err="1">
                <a:solidFill>
                  <a:srgbClr val="26437E"/>
                </a:solidFill>
              </a:rPr>
              <a:t>States</a:t>
            </a:r>
            <a:endParaRPr lang="pl-PL" altLang="pl-PL" sz="1400" dirty="0">
              <a:solidFill>
                <a:srgbClr val="26437E"/>
              </a:solidFill>
            </a:endParaRPr>
          </a:p>
          <a:p>
            <a:endParaRPr lang="pl-PL" altLang="pl-PL" sz="1600" dirty="0">
              <a:solidFill>
                <a:srgbClr val="26437E"/>
              </a:solidFill>
            </a:endParaRPr>
          </a:p>
          <a:p>
            <a:pPr marL="0" indent="0">
              <a:buNone/>
            </a:pPr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pl-PL" altLang="pl-PL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  <a:p>
            <a:endParaRPr lang="en-GB" sz="1600" dirty="0">
              <a:solidFill>
                <a:srgbClr val="26437E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3299767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1"/>
            <a:ext cx="8235950" cy="26123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Revenue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and Financial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Results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Cash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Flow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Human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Resources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Investments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Summary</a:t>
            </a:r>
            <a:endParaRPr lang="pl-PL" altLang="en-US" sz="1600" dirty="0">
              <a:solidFill>
                <a:srgbClr val="26437E"/>
              </a:solidFill>
            </a:endParaRP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60250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ymbol zastępczy tekstu 18"/>
          <p:cNvSpPr>
            <a:spLocks noGrp="1"/>
          </p:cNvSpPr>
          <p:nvPr>
            <p:ph type="body" sz="quarter" idx="25"/>
          </p:nvPr>
        </p:nvSpPr>
        <p:spPr>
          <a:xfrm>
            <a:off x="455693" y="259008"/>
            <a:ext cx="8235950" cy="512306"/>
          </a:xfrm>
        </p:spPr>
        <p:txBody>
          <a:bodyPr/>
          <a:lstStyle/>
          <a:p>
            <a:r>
              <a:rPr lang="pl-PL" dirty="0"/>
              <a:t>Agenda</a:t>
            </a:r>
            <a:endParaRPr lang="en-GB" dirty="0"/>
          </a:p>
        </p:txBody>
      </p:sp>
      <p:sp>
        <p:nvSpPr>
          <p:cNvPr id="13" name="Symbol zastępczy zawartości 1"/>
          <p:cNvSpPr txBox="1">
            <a:spLocks/>
          </p:cNvSpPr>
          <p:nvPr/>
        </p:nvSpPr>
        <p:spPr>
          <a:xfrm>
            <a:off x="455693" y="1228090"/>
            <a:ext cx="8235950" cy="282601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800" b="1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6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lang="pl-PL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altLang="en-US" sz="1600" dirty="0">
              <a:solidFill>
                <a:srgbClr val="26437E"/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rgbClr val="26437E"/>
                </a:solidFill>
              </a:rPr>
              <a:t>Revenue</a:t>
            </a:r>
            <a:r>
              <a:rPr lang="pl-PL" altLang="en-US" sz="1600" dirty="0">
                <a:solidFill>
                  <a:srgbClr val="26437E"/>
                </a:solidFill>
              </a:rPr>
              <a:t> and Financial </a:t>
            </a:r>
            <a:r>
              <a:rPr lang="pl-PL" altLang="en-US" sz="1600" dirty="0" err="1">
                <a:solidFill>
                  <a:srgbClr val="26437E"/>
                </a:solidFill>
              </a:rPr>
              <a:t>Results</a:t>
            </a:r>
            <a:r>
              <a:rPr lang="pl-PL" altLang="en-US" sz="1600" dirty="0">
                <a:solidFill>
                  <a:srgbClr val="26437E"/>
                </a:solidFill>
              </a:rPr>
              <a:t> for Q2 and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Influence of IRFS 16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Cash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Flow</a:t>
            </a: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H1 2019</a:t>
            </a:r>
          </a:p>
          <a:p>
            <a:pPr>
              <a:lnSpc>
                <a:spcPct val="150000"/>
              </a:lnSpc>
            </a:pPr>
            <a:r>
              <a:rPr lang="pl-PL" altLang="en-US" sz="16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Human </a:t>
            </a: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Resources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Investments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pl-PL" altLang="en-US" sz="1600" dirty="0" err="1">
                <a:solidFill>
                  <a:schemeClr val="tx1">
                    <a:lumMod val="20000"/>
                    <a:lumOff val="80000"/>
                  </a:schemeClr>
                </a:solidFill>
              </a:rPr>
              <a:t>Summary</a:t>
            </a:r>
            <a:endParaRPr lang="pl-PL" altLang="en-US" sz="1600" dirty="0">
              <a:solidFill>
                <a:schemeClr val="tx1">
                  <a:lumMod val="20000"/>
                  <a:lumOff val="80000"/>
                </a:schemeClr>
              </a:solidFill>
            </a:endParaRPr>
          </a:p>
          <a:p>
            <a:endParaRPr lang="pl-PL" altLang="en-US" sz="1600" dirty="0">
              <a:solidFill>
                <a:srgbClr val="2643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0824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 err="1"/>
              <a:t>Summary</a:t>
            </a:r>
            <a:r>
              <a:rPr lang="pl-PL" altLang="pl-PL" dirty="0"/>
              <a:t> H1 2019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30</a:t>
            </a:fld>
            <a:endParaRPr lang="pl-P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711" y="1090967"/>
            <a:ext cx="8548577" cy="336092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l-PL" altLang="pl-PL" sz="1400" b="0" dirty="0" err="1">
                <a:solidFill>
                  <a:schemeClr val="tx1"/>
                </a:solidFill>
              </a:rPr>
              <a:t>Revenue</a:t>
            </a:r>
            <a:r>
              <a:rPr lang="pl-PL" altLang="pl-PL" sz="1400" b="0" dirty="0">
                <a:solidFill>
                  <a:schemeClr val="tx1"/>
                </a:solidFill>
              </a:rPr>
              <a:t> from sale </a:t>
            </a:r>
            <a:r>
              <a:rPr lang="pl-PL" altLang="pl-PL" sz="1400" b="0" dirty="0" err="1">
                <a:solidFill>
                  <a:schemeClr val="tx1"/>
                </a:solidFill>
              </a:rPr>
              <a:t>increased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faster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than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operating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costs</a:t>
            </a:r>
            <a:r>
              <a:rPr lang="pl-PL" altLang="pl-PL" sz="1400" b="0" dirty="0">
                <a:solidFill>
                  <a:schemeClr val="tx1"/>
                </a:solidFill>
              </a:rPr>
              <a:t> and </a:t>
            </a:r>
            <a:r>
              <a:rPr lang="pl-PL" altLang="pl-PL" sz="1400" b="0" dirty="0" err="1">
                <a:solidFill>
                  <a:schemeClr val="tx1"/>
                </a:solidFill>
              </a:rPr>
              <a:t>amounted</a:t>
            </a:r>
            <a:r>
              <a:rPr lang="pl-PL" altLang="pl-PL" sz="1400" b="0" dirty="0">
                <a:solidFill>
                  <a:schemeClr val="tx1"/>
                </a:solidFill>
              </a:rPr>
              <a:t> to PLN 62.4 milion, i.e. </a:t>
            </a:r>
            <a:r>
              <a:rPr lang="pl-PL" altLang="pl-PL" sz="1400" b="0" dirty="0" err="1">
                <a:solidFill>
                  <a:schemeClr val="tx1"/>
                </a:solidFill>
              </a:rPr>
              <a:t>increase</a:t>
            </a:r>
            <a:r>
              <a:rPr lang="pl-PL" altLang="pl-PL" sz="1400" b="0" dirty="0">
                <a:solidFill>
                  <a:schemeClr val="tx1"/>
                </a:solidFill>
              </a:rPr>
              <a:t> of 10.3% – as a </a:t>
            </a:r>
            <a:r>
              <a:rPr lang="pl-PL" altLang="pl-PL" sz="1400" b="0" dirty="0" err="1">
                <a:solidFill>
                  <a:schemeClr val="tx1"/>
                </a:solidFill>
              </a:rPr>
              <a:t>result</a:t>
            </a:r>
            <a:r>
              <a:rPr lang="pl-PL" altLang="pl-PL" sz="1400" b="0" dirty="0">
                <a:solidFill>
                  <a:schemeClr val="tx1"/>
                </a:solidFill>
              </a:rPr>
              <a:t>, </a:t>
            </a:r>
            <a:r>
              <a:rPr lang="pl-PL" altLang="pl-PL" sz="1400" b="0" dirty="0" err="1">
                <a:solidFill>
                  <a:schemeClr val="tx1"/>
                </a:solidFill>
              </a:rPr>
              <a:t>operating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profitability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increased</a:t>
            </a:r>
            <a:r>
              <a:rPr lang="pl-PL" altLang="pl-PL" sz="1400" b="0" dirty="0">
                <a:solidFill>
                  <a:schemeClr val="tx1"/>
                </a:solidFill>
              </a:rPr>
              <a:t> to +6.9% and net </a:t>
            </a:r>
            <a:r>
              <a:rPr lang="pl-PL" altLang="pl-PL" sz="1400" b="0" dirty="0" err="1">
                <a:solidFill>
                  <a:schemeClr val="tx1"/>
                </a:solidFill>
              </a:rPr>
              <a:t>profitability</a:t>
            </a:r>
            <a:r>
              <a:rPr lang="pl-PL" altLang="pl-PL" sz="1400" b="0" dirty="0">
                <a:solidFill>
                  <a:schemeClr val="tx1"/>
                </a:solidFill>
              </a:rPr>
              <a:t> </a:t>
            </a:r>
            <a:r>
              <a:rPr lang="pl-PL" altLang="pl-PL" sz="1400" b="0" dirty="0" err="1">
                <a:solidFill>
                  <a:schemeClr val="tx1"/>
                </a:solidFill>
              </a:rPr>
              <a:t>increased</a:t>
            </a:r>
            <a:r>
              <a:rPr lang="pl-PL" altLang="pl-PL" sz="1400" b="0" dirty="0">
                <a:solidFill>
                  <a:schemeClr val="tx1"/>
                </a:solidFill>
              </a:rPr>
              <a:t> to +4.1%</a:t>
            </a:r>
          </a:p>
          <a:p>
            <a:pPr algn="just"/>
            <a:endParaRPr lang="pl-PL" altLang="pl-PL" sz="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 err="1">
                <a:solidFill>
                  <a:schemeClr val="tx1"/>
                </a:solidFill>
              </a:rPr>
              <a:t>Revenue</a:t>
            </a:r>
            <a:r>
              <a:rPr lang="pl-PL" sz="1400" b="0" dirty="0">
                <a:solidFill>
                  <a:schemeClr val="tx1"/>
                </a:solidFill>
              </a:rPr>
              <a:t> from export </a:t>
            </a:r>
            <a:r>
              <a:rPr lang="pl-PL" sz="1400" b="0" dirty="0" err="1">
                <a:solidFill>
                  <a:schemeClr val="tx1"/>
                </a:solidFill>
              </a:rPr>
              <a:t>sales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increased</a:t>
            </a:r>
            <a:r>
              <a:rPr lang="pl-PL" sz="1400" b="0" dirty="0">
                <a:solidFill>
                  <a:schemeClr val="tx1"/>
                </a:solidFill>
              </a:rPr>
              <a:t> by 18.7%, </a:t>
            </a:r>
            <a:r>
              <a:rPr lang="pl-PL" sz="1400" b="0" dirty="0" err="1">
                <a:solidFill>
                  <a:schemeClr val="tx1"/>
                </a:solidFill>
              </a:rPr>
              <a:t>tha</a:t>
            </a:r>
            <a:r>
              <a:rPr lang="en-GB" sz="1400" b="0" dirty="0" err="1">
                <a:solidFill>
                  <a:schemeClr val="tx1"/>
                </a:solidFill>
              </a:rPr>
              <a:t>nks</a:t>
            </a:r>
            <a:r>
              <a:rPr lang="en-GB" sz="1400" b="0" dirty="0">
                <a:solidFill>
                  <a:schemeClr val="tx1"/>
                </a:solidFill>
              </a:rPr>
              <a:t> to higher sales of IT solutions to the customers from the TMT sector and the Trade and Service sector in Europe and Asia</a:t>
            </a:r>
            <a:endParaRPr lang="pl-PL" sz="1400" b="0" dirty="0">
              <a:solidFill>
                <a:schemeClr val="tx1"/>
              </a:solidFill>
            </a:endParaRPr>
          </a:p>
          <a:p>
            <a:pPr algn="just"/>
            <a:endParaRPr lang="pl-PL" sz="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 err="1">
                <a:solidFill>
                  <a:schemeClr val="tx1"/>
                </a:solidFill>
              </a:rPr>
              <a:t>Stabilization</a:t>
            </a:r>
            <a:r>
              <a:rPr lang="pl-PL" sz="1400" b="0" dirty="0">
                <a:solidFill>
                  <a:schemeClr val="tx1"/>
                </a:solidFill>
              </a:rPr>
              <a:t> of </a:t>
            </a:r>
            <a:r>
              <a:rPr lang="pl-PL" sz="1400" b="0" dirty="0" err="1">
                <a:solidFill>
                  <a:schemeClr val="tx1"/>
                </a:solidFill>
              </a:rPr>
              <a:t>domestic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sales</a:t>
            </a:r>
            <a:r>
              <a:rPr lang="pl-PL" sz="1400" b="0" dirty="0">
                <a:solidFill>
                  <a:schemeClr val="tx1"/>
                </a:solidFill>
              </a:rPr>
              <a:t> – </a:t>
            </a:r>
            <a:r>
              <a:rPr lang="pl-PL" sz="1400" b="0" dirty="0" err="1">
                <a:solidFill>
                  <a:schemeClr val="tx1"/>
                </a:solidFill>
              </a:rPr>
              <a:t>after</a:t>
            </a:r>
            <a:r>
              <a:rPr lang="pl-PL" sz="1400" b="0" dirty="0">
                <a:solidFill>
                  <a:schemeClr val="tx1"/>
                </a:solidFill>
              </a:rPr>
              <a:t> a </a:t>
            </a:r>
            <a:r>
              <a:rPr lang="pl-PL" sz="1400" b="0" dirty="0" err="1">
                <a:solidFill>
                  <a:schemeClr val="tx1"/>
                </a:solidFill>
              </a:rPr>
              <a:t>large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increase</a:t>
            </a:r>
            <a:r>
              <a:rPr lang="pl-PL" sz="1400" b="0" dirty="0">
                <a:solidFill>
                  <a:schemeClr val="tx1"/>
                </a:solidFill>
              </a:rPr>
              <a:t> in </a:t>
            </a:r>
            <a:r>
              <a:rPr lang="pl-PL" sz="1400" b="0" dirty="0" err="1">
                <a:solidFill>
                  <a:schemeClr val="tx1"/>
                </a:solidFill>
              </a:rPr>
              <a:t>revenue</a:t>
            </a:r>
            <a:r>
              <a:rPr lang="pl-PL" sz="1400" b="0" dirty="0">
                <a:solidFill>
                  <a:schemeClr val="tx1"/>
                </a:solidFill>
              </a:rPr>
              <a:t> in Q1 2019, in Q2 </a:t>
            </a:r>
            <a:r>
              <a:rPr lang="pl-PL" sz="1400" b="0" dirty="0" err="1">
                <a:solidFill>
                  <a:schemeClr val="tx1"/>
                </a:solidFill>
              </a:rPr>
              <a:t>there</a:t>
            </a:r>
            <a:r>
              <a:rPr lang="pl-PL" sz="1400" b="0" dirty="0">
                <a:solidFill>
                  <a:schemeClr val="tx1"/>
                </a:solidFill>
              </a:rPr>
              <a:t> was a </a:t>
            </a:r>
            <a:r>
              <a:rPr lang="pl-PL" sz="1400" b="0" dirty="0" err="1">
                <a:solidFill>
                  <a:schemeClr val="tx1"/>
                </a:solidFill>
              </a:rPr>
              <a:t>significant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decrease</a:t>
            </a:r>
            <a:r>
              <a:rPr lang="pl-PL" sz="1400" b="0" dirty="0">
                <a:solidFill>
                  <a:schemeClr val="tx1"/>
                </a:solidFill>
              </a:rPr>
              <a:t> in </a:t>
            </a:r>
            <a:r>
              <a:rPr lang="pl-PL" sz="1400" b="0" dirty="0" err="1">
                <a:solidFill>
                  <a:schemeClr val="tx1"/>
                </a:solidFill>
              </a:rPr>
              <a:t>revenue</a:t>
            </a:r>
            <a:r>
              <a:rPr lang="pl-PL" sz="1400" b="0" dirty="0">
                <a:solidFill>
                  <a:schemeClr val="tx1"/>
                </a:solidFill>
              </a:rPr>
              <a:t> from </a:t>
            </a:r>
            <a:r>
              <a:rPr lang="pl-PL" sz="1400" b="0" dirty="0" err="1">
                <a:solidFill>
                  <a:schemeClr val="tx1"/>
                </a:solidFill>
              </a:rPr>
              <a:t>sales</a:t>
            </a:r>
            <a:r>
              <a:rPr lang="pl-PL" sz="1400" b="0" dirty="0">
                <a:solidFill>
                  <a:schemeClr val="tx1"/>
                </a:solidFill>
              </a:rPr>
              <a:t> to </a:t>
            </a:r>
            <a:r>
              <a:rPr lang="pl-PL" sz="1400" b="0" dirty="0" err="1">
                <a:solidFill>
                  <a:schemeClr val="tx1"/>
                </a:solidFill>
              </a:rPr>
              <a:t>customers</a:t>
            </a:r>
            <a:r>
              <a:rPr lang="pl-PL" sz="1400" b="0" dirty="0">
                <a:solidFill>
                  <a:schemeClr val="tx1"/>
                </a:solidFill>
              </a:rPr>
              <a:t> from the Public </a:t>
            </a:r>
            <a:r>
              <a:rPr lang="pl-PL" sz="1400" b="0" dirty="0" err="1">
                <a:solidFill>
                  <a:schemeClr val="tx1"/>
                </a:solidFill>
              </a:rPr>
              <a:t>sector</a:t>
            </a:r>
            <a:r>
              <a:rPr lang="pl-PL" sz="1400" b="0" dirty="0">
                <a:solidFill>
                  <a:schemeClr val="tx1"/>
                </a:solidFill>
              </a:rPr>
              <a:t>. </a:t>
            </a:r>
            <a:r>
              <a:rPr lang="pl-PL" sz="1400" b="0" dirty="0" err="1">
                <a:solidFill>
                  <a:schemeClr val="tx1"/>
                </a:solidFill>
              </a:rPr>
              <a:t>There</a:t>
            </a:r>
            <a:r>
              <a:rPr lang="pl-PL" sz="1400" b="0" dirty="0">
                <a:solidFill>
                  <a:schemeClr val="tx1"/>
                </a:solidFill>
              </a:rPr>
              <a:t> was</a:t>
            </a:r>
            <a:r>
              <a:rPr lang="en-GB" sz="1400" b="0" dirty="0">
                <a:solidFill>
                  <a:schemeClr val="tx1"/>
                </a:solidFill>
              </a:rPr>
              <a:t> a result of lack of a supplies of finished goods to one of the public institutions in Q2 2019, </a:t>
            </a:r>
            <a:r>
              <a:rPr lang="pl-PL" sz="1400" b="0" dirty="0">
                <a:solidFill>
                  <a:schemeClr val="tx1"/>
                </a:solidFill>
              </a:rPr>
              <a:t>(</a:t>
            </a:r>
            <a:r>
              <a:rPr lang="en-GB" sz="1400" b="0" dirty="0">
                <a:solidFill>
                  <a:schemeClr val="tx1"/>
                </a:solidFill>
              </a:rPr>
              <a:t>which occurred in Q2 2018</a:t>
            </a:r>
            <a:r>
              <a:rPr lang="pl-PL" sz="1400" b="0" dirty="0">
                <a:solidFill>
                  <a:schemeClr val="tx1"/>
                </a:solidFill>
              </a:rPr>
              <a:t>)</a:t>
            </a:r>
          </a:p>
          <a:p>
            <a:pPr algn="just"/>
            <a:endParaRPr lang="pl-PL" altLang="pl-PL" sz="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A</a:t>
            </a:r>
            <a:r>
              <a:rPr lang="en-GB" sz="1400" b="0" dirty="0" err="1">
                <a:solidFill>
                  <a:schemeClr val="tx1"/>
                </a:solidFill>
              </a:rPr>
              <a:t>pplication</a:t>
            </a:r>
            <a:r>
              <a:rPr lang="en-GB" sz="1400" b="0" dirty="0">
                <a:solidFill>
                  <a:schemeClr val="tx1"/>
                </a:solidFill>
              </a:rPr>
              <a:t> of the IFRS 16 accounting standard for the first time, which caused that the value of depreciation, and thus the value of EBITDA, increased in </a:t>
            </a:r>
            <a:r>
              <a:rPr lang="pl-PL" sz="1400" b="0" dirty="0">
                <a:solidFill>
                  <a:schemeClr val="tx1"/>
                </a:solidFill>
              </a:rPr>
              <a:t>H1 </a:t>
            </a:r>
            <a:r>
              <a:rPr lang="en-GB" sz="1400" b="0" dirty="0">
                <a:solidFill>
                  <a:schemeClr val="tx1"/>
                </a:solidFill>
              </a:rPr>
              <a:t>2019 by PLN</a:t>
            </a:r>
            <a:br>
              <a:rPr lang="pl-PL" sz="1400" b="0" dirty="0">
                <a:solidFill>
                  <a:schemeClr val="tx1"/>
                </a:solidFill>
              </a:rPr>
            </a:br>
            <a:r>
              <a:rPr lang="pl-PL" sz="1400" b="0" dirty="0">
                <a:solidFill>
                  <a:schemeClr val="tx1"/>
                </a:solidFill>
              </a:rPr>
              <a:t>9,206 </a:t>
            </a:r>
            <a:r>
              <a:rPr lang="pl-PL" sz="1400" b="0" dirty="0" err="1">
                <a:solidFill>
                  <a:schemeClr val="tx1"/>
                </a:solidFill>
              </a:rPr>
              <a:t>thousand</a:t>
            </a:r>
            <a:endParaRPr lang="pl-PL" sz="1400" b="0" dirty="0">
              <a:solidFill>
                <a:schemeClr val="tx1"/>
              </a:solidFill>
            </a:endParaRPr>
          </a:p>
          <a:p>
            <a:pPr algn="just"/>
            <a:endParaRPr lang="pl-PL" sz="400" b="0" dirty="0">
              <a:solidFill>
                <a:schemeClr val="tx1"/>
              </a:solidFill>
            </a:endParaRPr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AGM of </a:t>
            </a:r>
            <a:r>
              <a:rPr lang="pl-PL" sz="1400" b="0" dirty="0" err="1">
                <a:solidFill>
                  <a:schemeClr val="tx1"/>
                </a:solidFill>
              </a:rPr>
              <a:t>Comarch</a:t>
            </a:r>
            <a:r>
              <a:rPr lang="pl-PL" sz="1400" b="0" dirty="0">
                <a:solidFill>
                  <a:schemeClr val="tx1"/>
                </a:solidFill>
              </a:rPr>
              <a:t> S.A. </a:t>
            </a:r>
            <a:r>
              <a:rPr lang="en-GB" sz="1400" b="0" dirty="0">
                <a:solidFill>
                  <a:schemeClr val="tx1"/>
                </a:solidFill>
              </a:rPr>
              <a:t>passed the resolutions </a:t>
            </a:r>
            <a:r>
              <a:rPr lang="pl-PL" sz="1400" b="0" dirty="0" err="1">
                <a:solidFill>
                  <a:schemeClr val="tx1"/>
                </a:solidFill>
              </a:rPr>
              <a:t>regarding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payment</a:t>
            </a:r>
            <a:r>
              <a:rPr lang="pl-PL" sz="1400" b="0" dirty="0">
                <a:solidFill>
                  <a:schemeClr val="tx1"/>
                </a:solidFill>
              </a:rPr>
              <a:t> of </a:t>
            </a:r>
            <a:r>
              <a:rPr lang="pl-PL" sz="1400" b="0" dirty="0" err="1">
                <a:solidFill>
                  <a:schemeClr val="tx1"/>
                </a:solidFill>
              </a:rPr>
              <a:t>dividend</a:t>
            </a:r>
            <a:r>
              <a:rPr lang="pl-PL" sz="1400" b="0" dirty="0">
                <a:solidFill>
                  <a:schemeClr val="tx1"/>
                </a:solidFill>
              </a:rPr>
              <a:t> PLN 1.50 per </a:t>
            </a:r>
            <a:r>
              <a:rPr lang="pl-PL" sz="1400" b="0" dirty="0" err="1">
                <a:solidFill>
                  <a:schemeClr val="tx1"/>
                </a:solidFill>
              </a:rPr>
              <a:t>share</a:t>
            </a:r>
            <a:endParaRPr lang="pl-PL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86947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/>
              <a:t>AGM 2019 – </a:t>
            </a:r>
            <a:r>
              <a:rPr lang="pl-PL" altLang="pl-PL" dirty="0" err="1"/>
              <a:t>Appointment</a:t>
            </a:r>
            <a:r>
              <a:rPr lang="pl-PL" altLang="pl-PL" dirty="0"/>
              <a:t> of </a:t>
            </a:r>
            <a:r>
              <a:rPr lang="pl-PL" altLang="pl-PL" dirty="0" err="1"/>
              <a:t>Supervising</a:t>
            </a:r>
            <a:r>
              <a:rPr lang="pl-PL" altLang="pl-PL" dirty="0"/>
              <a:t> and </a:t>
            </a:r>
            <a:r>
              <a:rPr lang="pl-PL" altLang="pl-PL" dirty="0" err="1"/>
              <a:t>Managing</a:t>
            </a:r>
            <a:r>
              <a:rPr lang="pl-PL" altLang="pl-PL" dirty="0"/>
              <a:t> </a:t>
            </a:r>
            <a:r>
              <a:rPr lang="pl-PL" altLang="pl-PL" dirty="0" err="1"/>
              <a:t>Persons</a:t>
            </a:r>
            <a:endParaRPr lang="de-DE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31</a:t>
            </a:fld>
            <a:endParaRPr lang="pl-PL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97711" y="984907"/>
            <a:ext cx="8548577" cy="4518160"/>
          </a:xfrm>
        </p:spPr>
        <p:txBody>
          <a:bodyPr vert="horz" wrap="square" lIns="91440" tIns="45720" rIns="91440" bIns="45720" rtlCol="0">
            <a:spAutoFit/>
          </a:bodyPr>
          <a:lstStyle/>
          <a:p>
            <a:pPr algn="just"/>
            <a:r>
              <a:rPr lang="pl-PL" sz="1400" b="0" dirty="0">
                <a:solidFill>
                  <a:schemeClr val="tx1"/>
                </a:solidFill>
              </a:rPr>
              <a:t>AGM of </a:t>
            </a:r>
            <a:r>
              <a:rPr lang="pl-PL" sz="1400" b="0" dirty="0" err="1">
                <a:solidFill>
                  <a:schemeClr val="tx1"/>
                </a:solidFill>
              </a:rPr>
              <a:t>Comarch</a:t>
            </a:r>
            <a:r>
              <a:rPr lang="pl-PL" sz="1400" b="0" dirty="0">
                <a:solidFill>
                  <a:schemeClr val="tx1"/>
                </a:solidFill>
              </a:rPr>
              <a:t> S.A. </a:t>
            </a:r>
            <a:r>
              <a:rPr lang="pl-PL" sz="1400" b="0" dirty="0" err="1">
                <a:solidFill>
                  <a:schemeClr val="tx1"/>
                </a:solidFill>
              </a:rPr>
              <a:t>appointed</a:t>
            </a:r>
            <a:r>
              <a:rPr lang="pl-PL" sz="1400" b="0" dirty="0">
                <a:solidFill>
                  <a:schemeClr val="tx1"/>
                </a:solidFill>
              </a:rPr>
              <a:t> </a:t>
            </a:r>
            <a:r>
              <a:rPr lang="pl-PL" sz="1400" b="0" dirty="0" err="1">
                <a:solidFill>
                  <a:schemeClr val="tx1"/>
                </a:solidFill>
              </a:rPr>
              <a:t>Supervisory</a:t>
            </a:r>
            <a:r>
              <a:rPr lang="pl-PL" sz="1400" b="0" dirty="0">
                <a:solidFill>
                  <a:schemeClr val="tx1"/>
                </a:solidFill>
              </a:rPr>
              <a:t> Board of </a:t>
            </a:r>
            <a:r>
              <a:rPr lang="pl-PL" sz="1400" b="0" dirty="0" err="1">
                <a:solidFill>
                  <a:schemeClr val="tx1"/>
                </a:solidFill>
              </a:rPr>
              <a:t>Comarch</a:t>
            </a:r>
            <a:r>
              <a:rPr lang="pl-PL" sz="1400" b="0" dirty="0">
                <a:solidFill>
                  <a:schemeClr val="tx1"/>
                </a:solidFill>
              </a:rPr>
              <a:t> S.A. </a:t>
            </a:r>
            <a:r>
              <a:rPr lang="en-GB" sz="1400" b="0" dirty="0">
                <a:solidFill>
                  <a:schemeClr val="tx1"/>
                </a:solidFill>
              </a:rPr>
              <a:t>for another term</a:t>
            </a:r>
            <a:r>
              <a:rPr lang="pl-PL" sz="1400" b="0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pl-PL" sz="1200" dirty="0"/>
              <a:t>Elżbieta Filipiak (</a:t>
            </a:r>
            <a:r>
              <a:rPr lang="en-GB" sz="1200" dirty="0"/>
              <a:t>Chairperson of the Supervisory Board</a:t>
            </a:r>
            <a:r>
              <a:rPr lang="pl-PL" sz="1200" dirty="0"/>
              <a:t>)</a:t>
            </a:r>
          </a:p>
          <a:p>
            <a:pPr lvl="1" algn="just"/>
            <a:r>
              <a:rPr lang="pl-PL" sz="1200" dirty="0"/>
              <a:t>Andrzej Pach (</a:t>
            </a:r>
            <a:r>
              <a:rPr lang="en-GB" sz="1200" dirty="0"/>
              <a:t>Vice Chairman of the Supervisory Board</a:t>
            </a:r>
            <a:r>
              <a:rPr lang="pl-PL" sz="1200" dirty="0"/>
              <a:t>)</a:t>
            </a:r>
          </a:p>
          <a:p>
            <a:pPr lvl="1" algn="just"/>
            <a:r>
              <a:rPr lang="pl-PL" sz="1200" dirty="0"/>
              <a:t>Danuta Drobniak</a:t>
            </a:r>
          </a:p>
          <a:p>
            <a:pPr lvl="1" algn="just"/>
            <a:r>
              <a:rPr lang="pl-PL" sz="1200" dirty="0"/>
              <a:t>Łukasz Kalinowski</a:t>
            </a:r>
          </a:p>
          <a:p>
            <a:pPr lvl="1" algn="just"/>
            <a:r>
              <a:rPr lang="pl-PL" sz="1200" dirty="0"/>
              <a:t>Joanna Krasodomska</a:t>
            </a:r>
          </a:p>
          <a:p>
            <a:pPr lvl="1" algn="just"/>
            <a:r>
              <a:rPr lang="pl-PL" sz="1200" dirty="0"/>
              <a:t>Anna Pruska</a:t>
            </a:r>
          </a:p>
          <a:p>
            <a:pPr lvl="1" algn="just"/>
            <a:r>
              <a:rPr lang="pl-PL" sz="1200" dirty="0"/>
              <a:t>Tadeusz </a:t>
            </a:r>
            <a:r>
              <a:rPr lang="pl-PL" sz="1200" dirty="0" err="1"/>
              <a:t>Włudyka</a:t>
            </a:r>
            <a:endParaRPr lang="pl-PL" sz="1200" dirty="0"/>
          </a:p>
          <a:p>
            <a:pPr lvl="1" algn="just"/>
            <a:endParaRPr lang="pl-PL" sz="1200" dirty="0"/>
          </a:p>
          <a:p>
            <a:pPr algn="just"/>
            <a:r>
              <a:rPr lang="pl-PL" sz="1400" b="0" dirty="0">
                <a:solidFill>
                  <a:schemeClr val="tx1"/>
                </a:solidFill>
              </a:rPr>
              <a:t>AGM of </a:t>
            </a:r>
            <a:r>
              <a:rPr lang="pl-PL" sz="1400" b="0" dirty="0" err="1">
                <a:solidFill>
                  <a:schemeClr val="tx1"/>
                </a:solidFill>
              </a:rPr>
              <a:t>Comarch</a:t>
            </a:r>
            <a:r>
              <a:rPr lang="pl-PL" sz="1400" b="0" dirty="0">
                <a:solidFill>
                  <a:schemeClr val="tx1"/>
                </a:solidFill>
              </a:rPr>
              <a:t> S.A. </a:t>
            </a:r>
            <a:r>
              <a:rPr lang="pl-PL" sz="1400" b="0" dirty="0" err="1">
                <a:solidFill>
                  <a:schemeClr val="tx1"/>
                </a:solidFill>
              </a:rPr>
              <a:t>appointed</a:t>
            </a:r>
            <a:r>
              <a:rPr lang="pl-PL" sz="1400" b="0" dirty="0">
                <a:solidFill>
                  <a:schemeClr val="tx1"/>
                </a:solidFill>
              </a:rPr>
              <a:t> Management Board of </a:t>
            </a:r>
            <a:r>
              <a:rPr lang="pl-PL" sz="1400" b="0" dirty="0" err="1">
                <a:solidFill>
                  <a:schemeClr val="tx1"/>
                </a:solidFill>
              </a:rPr>
              <a:t>Comarch</a:t>
            </a:r>
            <a:r>
              <a:rPr lang="pl-PL" sz="1400" b="0" dirty="0">
                <a:solidFill>
                  <a:schemeClr val="tx1"/>
                </a:solidFill>
              </a:rPr>
              <a:t> S.A. </a:t>
            </a:r>
            <a:r>
              <a:rPr lang="en-GB" sz="1400" b="0" dirty="0">
                <a:solidFill>
                  <a:schemeClr val="tx1"/>
                </a:solidFill>
              </a:rPr>
              <a:t>for another term </a:t>
            </a:r>
            <a:r>
              <a:rPr lang="pl-PL" sz="1400" b="0" dirty="0">
                <a:solidFill>
                  <a:schemeClr val="tx1"/>
                </a:solidFill>
              </a:rPr>
              <a:t>:</a:t>
            </a:r>
          </a:p>
          <a:p>
            <a:pPr lvl="1" algn="just"/>
            <a:r>
              <a:rPr lang="pl-PL" sz="1200" dirty="0"/>
              <a:t>Janusz Filipiak (</a:t>
            </a:r>
            <a:r>
              <a:rPr lang="en-GB" sz="1200" dirty="0"/>
              <a:t>President of the Management Board</a:t>
            </a:r>
            <a:r>
              <a:rPr lang="pl-PL" sz="1200" dirty="0"/>
              <a:t>)</a:t>
            </a:r>
          </a:p>
          <a:p>
            <a:pPr lvl="1" algn="just"/>
            <a:r>
              <a:rPr lang="pl-PL" sz="1200" dirty="0"/>
              <a:t>Marcin Dąbrowski</a:t>
            </a:r>
          </a:p>
          <a:p>
            <a:pPr lvl="1" algn="just"/>
            <a:r>
              <a:rPr lang="pl-PL" sz="1200" dirty="0"/>
              <a:t>Paweł Prokop</a:t>
            </a:r>
          </a:p>
          <a:p>
            <a:pPr lvl="1" algn="just"/>
            <a:r>
              <a:rPr lang="pl-PL" sz="1200" dirty="0"/>
              <a:t>Andrzej Przewięźlikowski</a:t>
            </a:r>
          </a:p>
          <a:p>
            <a:pPr lvl="1" algn="just"/>
            <a:r>
              <a:rPr lang="pl-PL" sz="1200" dirty="0"/>
              <a:t>Zbigniew Rymarczyk</a:t>
            </a:r>
          </a:p>
          <a:p>
            <a:pPr lvl="1" algn="just"/>
            <a:r>
              <a:rPr lang="pl-PL" sz="1200" dirty="0"/>
              <a:t>Konrad Tarański</a:t>
            </a:r>
          </a:p>
          <a:p>
            <a:pPr lvl="1" algn="just"/>
            <a:r>
              <a:rPr lang="pl-PL" sz="1200" dirty="0"/>
              <a:t>Marcin Warwas</a:t>
            </a:r>
          </a:p>
          <a:p>
            <a:pPr lvl="1" algn="just"/>
            <a:endParaRPr lang="pl-PL" sz="1200" dirty="0"/>
          </a:p>
          <a:p>
            <a:pPr algn="just"/>
            <a:endParaRPr lang="pl-PL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38950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32</a:t>
            </a:fld>
            <a:endParaRPr lang="pl-PL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altLang="pl-PL" dirty="0" err="1"/>
              <a:t>Comarch</a:t>
            </a:r>
            <a:r>
              <a:rPr lang="pl-PL" altLang="pl-PL" dirty="0"/>
              <a:t> Stock </a:t>
            </a:r>
            <a:r>
              <a:rPr lang="pl-PL" altLang="pl-PL" dirty="0" err="1"/>
              <a:t>Price</a:t>
            </a:r>
            <a:r>
              <a:rPr lang="pl-PL" altLang="pl-PL" dirty="0"/>
              <a:t> on WSE (</a:t>
            </a:r>
            <a:r>
              <a:rPr lang="pl-PL" altLang="pl-PL" dirty="0">
                <a:solidFill>
                  <a:srgbClr val="26437E"/>
                </a:solidFill>
              </a:rPr>
              <a:t>1.01.2019 – 30.06.2019)</a:t>
            </a:r>
            <a:endParaRPr lang="en-US" altLang="pl-PL" dirty="0">
              <a:solidFill>
                <a:srgbClr val="26437E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613C96B-85EF-43F4-8F23-248CDE5F8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00" y="887702"/>
            <a:ext cx="6224510" cy="385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99473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434125"/>
            <a:ext cx="9144000" cy="228600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10298" y="351926"/>
            <a:ext cx="3523403" cy="773466"/>
          </a:xfrm>
        </p:spPr>
        <p:txBody>
          <a:bodyPr/>
          <a:lstStyle/>
          <a:p>
            <a:r>
              <a:rPr lang="pl-PL" sz="2400" dirty="0" err="1">
                <a:solidFill>
                  <a:srgbClr val="26437E"/>
                </a:solidFill>
              </a:rPr>
              <a:t>Thank</a:t>
            </a:r>
            <a:r>
              <a:rPr lang="pl-PL" sz="2400" dirty="0">
                <a:solidFill>
                  <a:srgbClr val="26437E"/>
                </a:solidFill>
              </a:rPr>
              <a:t> </a:t>
            </a:r>
            <a:r>
              <a:rPr lang="pl-PL" sz="2400" dirty="0" err="1">
                <a:solidFill>
                  <a:srgbClr val="26437E"/>
                </a:solidFill>
              </a:rPr>
              <a:t>you</a:t>
            </a:r>
            <a:r>
              <a:rPr lang="pl-PL" sz="2400" dirty="0">
                <a:solidFill>
                  <a:srgbClr val="26437E"/>
                </a:solidFill>
              </a:rPr>
              <a:t> for </a:t>
            </a:r>
            <a:r>
              <a:rPr lang="pl-PL" sz="2400" dirty="0" err="1">
                <a:solidFill>
                  <a:srgbClr val="26437E"/>
                </a:solidFill>
              </a:rPr>
              <a:t>attention</a:t>
            </a:r>
            <a:r>
              <a:rPr lang="pl-PL" sz="2400" dirty="0">
                <a:solidFill>
                  <a:srgbClr val="26437E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3931620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 vert="horz" lIns="0" tIns="45720" rIns="0" bIns="45720" rtlCol="0" anchor="b">
            <a:normAutofit/>
          </a:bodyPr>
          <a:lstStyle/>
          <a:p>
            <a:r>
              <a:rPr lang="pl-PL" altLang="pl-PL" dirty="0">
                <a:solidFill>
                  <a:srgbClr val="26437E"/>
                </a:solidFill>
              </a:rPr>
              <a:t>Sales </a:t>
            </a:r>
            <a:r>
              <a:rPr lang="pl-PL" altLang="pl-PL" dirty="0" err="1">
                <a:solidFill>
                  <a:srgbClr val="26437E"/>
                </a:solidFill>
              </a:rPr>
              <a:t>Revenue</a:t>
            </a:r>
            <a:r>
              <a:rPr lang="pl-PL" altLang="pl-PL" dirty="0">
                <a:solidFill>
                  <a:srgbClr val="26437E"/>
                </a:solidFill>
              </a:rPr>
              <a:t> Q2 2019 (</a:t>
            </a:r>
            <a:r>
              <a:rPr lang="pl-PL" altLang="pl-PL" dirty="0" err="1">
                <a:solidFill>
                  <a:srgbClr val="26437E"/>
                </a:solidFill>
              </a:rPr>
              <a:t>Comarch</a:t>
            </a:r>
            <a:r>
              <a:rPr lang="pl-PL" altLang="pl-PL" dirty="0">
                <a:solidFill>
                  <a:srgbClr val="26437E"/>
                </a:solidFill>
              </a:rPr>
              <a:t> </a:t>
            </a:r>
            <a:r>
              <a:rPr lang="pl-PL" altLang="pl-PL" dirty="0" err="1">
                <a:solidFill>
                  <a:srgbClr val="26437E"/>
                </a:solidFill>
              </a:rPr>
              <a:t>Group</a:t>
            </a:r>
            <a:r>
              <a:rPr lang="pl-PL" alt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4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533612" y="4138558"/>
            <a:ext cx="8159538" cy="6059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DBFDC1-64E1-4AB2-859C-8647D17BD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6903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18237"/>
            <a:ext cx="8235950" cy="692865"/>
          </a:xfrm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Market Sales </a:t>
            </a:r>
            <a:r>
              <a:rPr lang="pl-PL" altLang="pl-PL" dirty="0" err="1">
                <a:solidFill>
                  <a:srgbClr val="26437E"/>
                </a:solidFill>
              </a:rPr>
              <a:t>Structure</a:t>
            </a:r>
            <a:r>
              <a:rPr lang="pl-PL" altLang="pl-PL" dirty="0">
                <a:solidFill>
                  <a:srgbClr val="26437E"/>
                </a:solidFill>
              </a:rPr>
              <a:t>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5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594824" y="4222426"/>
            <a:ext cx="810799" cy="205827"/>
          </a:xfrm>
          <a:prstGeom prst="rect">
            <a:avLst/>
          </a:prstGeom>
        </p:spPr>
        <p:txBody>
          <a:bodyPr wrap="none" lIns="51435" tIns="25718" rIns="51435" bIns="25718">
            <a:spAutoFit/>
          </a:bodyPr>
          <a:lstStyle/>
          <a:p>
            <a:r>
              <a:rPr lang="pl-PL" sz="1000" i="1" dirty="0">
                <a:solidFill>
                  <a:srgbClr val="26437E"/>
                </a:solidFill>
              </a:rPr>
              <a:t>In PLN </a:t>
            </a:r>
            <a:r>
              <a:rPr lang="pl-PL" sz="1000" i="1" dirty="0" err="1">
                <a:solidFill>
                  <a:srgbClr val="26437E"/>
                </a:solidFill>
              </a:rPr>
              <a:t>thou</a:t>
            </a:r>
            <a:r>
              <a:rPr lang="pl-PL" sz="1000" i="1" dirty="0">
                <a:solidFill>
                  <a:srgbClr val="26437E"/>
                </a:solidFill>
              </a:rPr>
              <a:t>.</a:t>
            </a:r>
            <a:endParaRPr lang="pl-PL" sz="1000" i="1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00000000-0008-0000-0500-00002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357925"/>
              </p:ext>
            </p:extLst>
          </p:nvPr>
        </p:nvGraphicFramePr>
        <p:xfrm>
          <a:off x="947771" y="921074"/>
          <a:ext cx="6647053" cy="363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044380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noFill/>
        </p:spPr>
        <p:txBody>
          <a:bodyPr/>
          <a:lstStyle/>
          <a:p>
            <a:r>
              <a:rPr lang="pl-PL" altLang="pl-PL" dirty="0">
                <a:solidFill>
                  <a:srgbClr val="26437E"/>
                </a:solidFill>
              </a:rPr>
              <a:t>Products Sales </a:t>
            </a:r>
            <a:r>
              <a:rPr lang="pl-PL" altLang="pl-PL" dirty="0" err="1">
                <a:solidFill>
                  <a:srgbClr val="26437E"/>
                </a:solidFill>
              </a:rPr>
              <a:t>Strusture</a:t>
            </a:r>
            <a:r>
              <a:rPr lang="pl-PL" altLang="pl-PL" dirty="0">
                <a:solidFill>
                  <a:srgbClr val="26437E"/>
                </a:solidFill>
              </a:rPr>
              <a:t>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6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824124" y="4302042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In PLN </a:t>
            </a:r>
            <a:r>
              <a:rPr lang="pl-PL" sz="1200" i="1" dirty="0" err="1">
                <a:solidFill>
                  <a:srgbClr val="26437E"/>
                </a:solidFill>
              </a:rPr>
              <a:t>thou</a:t>
            </a:r>
            <a:r>
              <a:rPr lang="pl-PL" sz="1200" i="1" dirty="0">
                <a:solidFill>
                  <a:srgbClr val="26437E"/>
                </a:solidFill>
              </a:rPr>
              <a:t>.</a:t>
            </a:r>
          </a:p>
        </p:txBody>
      </p:sp>
      <p:graphicFrame>
        <p:nvGraphicFramePr>
          <p:cNvPr id="7" name="Chart 4">
            <a:extLst>
              <a:ext uri="{FF2B5EF4-FFF2-40B4-BE49-F238E27FC236}">
                <a16:creationId xmlns:a16="http://schemas.microsoft.com/office/drawing/2014/main" id="{00000000-0008-0000-0500-00002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528152"/>
              </p:ext>
            </p:extLst>
          </p:nvPr>
        </p:nvGraphicFramePr>
        <p:xfrm>
          <a:off x="297414" y="861384"/>
          <a:ext cx="3834072" cy="3824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4">
            <a:extLst>
              <a:ext uri="{FF2B5EF4-FFF2-40B4-BE49-F238E27FC236}">
                <a16:creationId xmlns:a16="http://schemas.microsoft.com/office/drawing/2014/main" id="{00000000-0008-0000-05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8429383"/>
              </p:ext>
            </p:extLst>
          </p:nvPr>
        </p:nvGraphicFramePr>
        <p:xfrm>
          <a:off x="4407567" y="979686"/>
          <a:ext cx="3416557" cy="3440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783697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>
          <a:xfrm>
            <a:off x="457200" y="109001"/>
            <a:ext cx="8235950" cy="692865"/>
          </a:xfrm>
        </p:spPr>
        <p:txBody>
          <a:bodyPr/>
          <a:lstStyle/>
          <a:p>
            <a:r>
              <a:rPr lang="pl-PL" dirty="0" err="1">
                <a:solidFill>
                  <a:srgbClr val="26437E"/>
                </a:solidFill>
              </a:rPr>
              <a:t>Consolidated</a:t>
            </a:r>
            <a:r>
              <a:rPr lang="pl-PL" dirty="0">
                <a:solidFill>
                  <a:srgbClr val="26437E"/>
                </a:solidFill>
              </a:rPr>
              <a:t> Financial </a:t>
            </a:r>
            <a:r>
              <a:rPr lang="pl-PL" dirty="0" err="1">
                <a:solidFill>
                  <a:srgbClr val="26437E"/>
                </a:solidFill>
              </a:rPr>
              <a:t>Results</a:t>
            </a:r>
            <a:r>
              <a:rPr lang="pl-PL" dirty="0">
                <a:solidFill>
                  <a:srgbClr val="26437E"/>
                </a:solidFill>
              </a:rPr>
              <a:t> Q2 2019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7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7671250" y="4183740"/>
            <a:ext cx="1021899" cy="23660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1200" i="1" dirty="0">
                <a:solidFill>
                  <a:srgbClr val="26437E"/>
                </a:solidFill>
              </a:rPr>
              <a:t>In PLN </a:t>
            </a:r>
            <a:r>
              <a:rPr lang="pl-PL" sz="1200" i="1" dirty="0" err="1">
                <a:solidFill>
                  <a:srgbClr val="26437E"/>
                </a:solidFill>
              </a:rPr>
              <a:t>thou</a:t>
            </a:r>
            <a:r>
              <a:rPr lang="pl-PL" sz="1200" i="1" dirty="0">
                <a:solidFill>
                  <a:srgbClr val="26437E"/>
                </a:solidFill>
              </a:rPr>
              <a:t>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887349CD-4FBD-4AC6-8346-87CF53ED4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68" y="1116502"/>
            <a:ext cx="5304163" cy="306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7591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26437E"/>
                </a:solidFill>
              </a:rPr>
              <a:t>Operating Profit Q2 2019 (</a:t>
            </a:r>
            <a:r>
              <a:rPr lang="pl-PL" dirty="0" err="1">
                <a:solidFill>
                  <a:srgbClr val="26437E"/>
                </a:solidFill>
              </a:rPr>
              <a:t>Comarch</a:t>
            </a:r>
            <a:r>
              <a:rPr lang="pl-PL" dirty="0">
                <a:solidFill>
                  <a:srgbClr val="26437E"/>
                </a:solidFill>
              </a:rPr>
              <a:t> </a:t>
            </a:r>
            <a:r>
              <a:rPr lang="pl-PL" dirty="0" err="1">
                <a:solidFill>
                  <a:srgbClr val="26437E"/>
                </a:solidFill>
              </a:rPr>
              <a:t>Group</a:t>
            </a:r>
            <a:r>
              <a:rPr 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8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13699" y="3969416"/>
            <a:ext cx="8379451" cy="744436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Data for 2015 –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C4B0679-9658-4A0F-9F7B-96798F223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060" y="1004942"/>
            <a:ext cx="6181880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1228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tekstu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>
                <a:solidFill>
                  <a:srgbClr val="26437E"/>
                </a:solidFill>
              </a:rPr>
              <a:t>EBITDA Q2 2019 (</a:t>
            </a:r>
            <a:r>
              <a:rPr lang="pl-PL" dirty="0" err="1">
                <a:solidFill>
                  <a:srgbClr val="26437E"/>
                </a:solidFill>
              </a:rPr>
              <a:t>Comarch</a:t>
            </a:r>
            <a:r>
              <a:rPr lang="pl-PL" dirty="0">
                <a:solidFill>
                  <a:srgbClr val="26437E"/>
                </a:solidFill>
              </a:rPr>
              <a:t> </a:t>
            </a:r>
            <a:r>
              <a:rPr lang="pl-PL" dirty="0" err="1">
                <a:solidFill>
                  <a:srgbClr val="26437E"/>
                </a:solidFill>
              </a:rPr>
              <a:t>Group</a:t>
            </a:r>
            <a:r>
              <a:rPr lang="pl-PL" dirty="0">
                <a:solidFill>
                  <a:srgbClr val="26437E"/>
                </a:solidFill>
              </a:rPr>
              <a:t>)</a:t>
            </a:r>
            <a:endParaRPr lang="en-GB" dirty="0">
              <a:solidFill>
                <a:srgbClr val="26437E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398D967-AF51-1944-8D3F-4D6A679B2400}" type="slidenum">
              <a:rPr lang="pl-PL" smtClean="0"/>
              <a:pPr algn="ctr"/>
              <a:t>9</a:t>
            </a:fld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340397" y="3745829"/>
            <a:ext cx="8416485" cy="1021434"/>
          </a:xfrm>
          <a:prstGeom prst="rect">
            <a:avLst/>
          </a:prstGeom>
        </p:spPr>
        <p:txBody>
          <a:bodyPr wrap="square" lIns="51435" tIns="25718" rIns="51435" bIns="25718">
            <a:spAutoFit/>
          </a:bodyPr>
          <a:lstStyle/>
          <a:p>
            <a:pPr algn="r"/>
            <a:r>
              <a:rPr lang="pl-PL" sz="900" i="1" dirty="0">
                <a:solidFill>
                  <a:srgbClr val="26437E"/>
                </a:solidFill>
              </a:rPr>
              <a:t>In PLN </a:t>
            </a:r>
            <a:r>
              <a:rPr lang="pl-PL" sz="900" i="1" dirty="0" err="1">
                <a:solidFill>
                  <a:srgbClr val="26437E"/>
                </a:solidFill>
              </a:rPr>
              <a:t>thou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pPr algn="r"/>
            <a:r>
              <a:rPr lang="pl-PL" sz="900" i="1" dirty="0">
                <a:solidFill>
                  <a:srgbClr val="26437E"/>
                </a:solidFill>
              </a:rPr>
              <a:t> </a:t>
            </a:r>
          </a:p>
          <a:p>
            <a:endParaRPr lang="pl-PL" sz="900" i="1" dirty="0">
              <a:solidFill>
                <a:srgbClr val="26437E"/>
              </a:solidFill>
            </a:endParaRP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2018, the Group started using the principles resulting from IFRS 15 for sales revenue. For comparative purposes, the transformation of data for the first</a:t>
            </a:r>
            <a:r>
              <a:rPr lang="pl-PL" sz="900" i="1" dirty="0">
                <a:solidFill>
                  <a:srgbClr val="26437E"/>
                </a:solidFill>
              </a:rPr>
              <a:t>, </a:t>
            </a:r>
            <a:r>
              <a:rPr lang="en-GB" sz="900" i="1" dirty="0">
                <a:solidFill>
                  <a:srgbClr val="26437E"/>
                </a:solidFill>
              </a:rPr>
              <a:t>second</a:t>
            </a:r>
            <a:r>
              <a:rPr lang="pl-PL" sz="900" i="1" dirty="0">
                <a:solidFill>
                  <a:srgbClr val="26437E"/>
                </a:solidFill>
              </a:rPr>
              <a:t>, third and </a:t>
            </a:r>
            <a:r>
              <a:rPr lang="pl-PL" sz="900" i="1" dirty="0" err="1">
                <a:solidFill>
                  <a:srgbClr val="26437E"/>
                </a:solidFill>
              </a:rPr>
              <a:t>fourth</a:t>
            </a:r>
            <a:r>
              <a:rPr lang="en-GB" sz="900" i="1" dirty="0">
                <a:solidFill>
                  <a:srgbClr val="26437E"/>
                </a:solidFill>
              </a:rPr>
              <a:t> quarter of 2017 was made in accordance with IFRS 15</a:t>
            </a:r>
            <a:r>
              <a:rPr lang="pl-PL" sz="900" i="1" dirty="0">
                <a:solidFill>
                  <a:srgbClr val="26437E"/>
                </a:solidFill>
              </a:rPr>
              <a:t>. Data for 2015 and 2016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15</a:t>
            </a:r>
            <a:r>
              <a:rPr lang="pl-PL" sz="900" i="1" dirty="0">
                <a:solidFill>
                  <a:srgbClr val="26437E"/>
                </a:solidFill>
              </a:rPr>
              <a:t>.</a:t>
            </a:r>
          </a:p>
          <a:p>
            <a:r>
              <a:rPr lang="en-GB" sz="900" i="1" dirty="0">
                <a:solidFill>
                  <a:srgbClr val="26437E"/>
                </a:solidFill>
              </a:rPr>
              <a:t>From 1</a:t>
            </a:r>
            <a:r>
              <a:rPr lang="en-GB" sz="900" i="1" baseline="30000" dirty="0">
                <a:solidFill>
                  <a:srgbClr val="26437E"/>
                </a:solidFill>
              </a:rPr>
              <a:t>st</a:t>
            </a:r>
            <a:r>
              <a:rPr lang="en-GB" sz="900" i="1" dirty="0">
                <a:solidFill>
                  <a:srgbClr val="26437E"/>
                </a:solidFill>
              </a:rPr>
              <a:t> of January 201</a:t>
            </a:r>
            <a:r>
              <a:rPr lang="pl-PL" sz="900" i="1" dirty="0">
                <a:solidFill>
                  <a:srgbClr val="26437E"/>
                </a:solidFill>
              </a:rPr>
              <a:t>9</a:t>
            </a:r>
            <a:r>
              <a:rPr lang="en-GB" sz="900" i="1" dirty="0">
                <a:solidFill>
                  <a:srgbClr val="26437E"/>
                </a:solidFill>
              </a:rPr>
              <a:t>, the Group started using the principles resulting from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  <a:r>
              <a:rPr lang="en-GB" sz="900" i="1" dirty="0">
                <a:solidFill>
                  <a:srgbClr val="26437E"/>
                </a:solidFill>
              </a:rPr>
              <a:t> </a:t>
            </a:r>
            <a:r>
              <a:rPr lang="pl-PL" sz="900" i="1" dirty="0">
                <a:solidFill>
                  <a:srgbClr val="26437E"/>
                </a:solidFill>
              </a:rPr>
              <a:t>In Q2 2019, </a:t>
            </a:r>
            <a:r>
              <a:rPr lang="pl-PL" sz="900" i="1" dirty="0" err="1">
                <a:solidFill>
                  <a:srgbClr val="26437E"/>
                </a:solidFill>
              </a:rPr>
              <a:t>depreciation</a:t>
            </a:r>
            <a:r>
              <a:rPr lang="pl-PL" sz="900" i="1" dirty="0">
                <a:solidFill>
                  <a:srgbClr val="26437E"/>
                </a:solidFill>
              </a:rPr>
              <a:t> and EBITDA </a:t>
            </a:r>
            <a:r>
              <a:rPr lang="pl-PL" sz="900" i="1" dirty="0" err="1">
                <a:solidFill>
                  <a:srgbClr val="26437E"/>
                </a:solidFill>
              </a:rPr>
              <a:t>increased</a:t>
            </a:r>
            <a:r>
              <a:rPr lang="pl-PL" sz="900" i="1" dirty="0">
                <a:solidFill>
                  <a:srgbClr val="26437E"/>
                </a:solidFill>
              </a:rPr>
              <a:t> by PLN 4,734 </a:t>
            </a:r>
            <a:r>
              <a:rPr lang="pl-PL" sz="900" i="1" dirty="0" err="1">
                <a:solidFill>
                  <a:srgbClr val="26437E"/>
                </a:solidFill>
              </a:rPr>
              <a:t>thousand</a:t>
            </a:r>
            <a:r>
              <a:rPr lang="pl-PL" sz="900" i="1" dirty="0">
                <a:solidFill>
                  <a:srgbClr val="26437E"/>
                </a:solidFill>
              </a:rPr>
              <a:t>, as a </a:t>
            </a:r>
            <a:r>
              <a:rPr lang="pl-PL" sz="900" i="1" dirty="0" err="1">
                <a:solidFill>
                  <a:srgbClr val="26437E"/>
                </a:solidFill>
              </a:rPr>
              <a:t>result</a:t>
            </a:r>
            <a:r>
              <a:rPr lang="pl-PL" sz="900" i="1" dirty="0">
                <a:solidFill>
                  <a:srgbClr val="26437E"/>
                </a:solidFill>
              </a:rPr>
              <a:t> of </a:t>
            </a:r>
            <a:r>
              <a:rPr lang="pl-PL" sz="900" i="1" dirty="0" err="1">
                <a:solidFill>
                  <a:srgbClr val="26437E"/>
                </a:solidFill>
              </a:rPr>
              <a:t>using</a:t>
            </a:r>
            <a:r>
              <a:rPr lang="pl-PL" sz="900" i="1" dirty="0">
                <a:solidFill>
                  <a:srgbClr val="26437E"/>
                </a:solidFill>
              </a:rPr>
              <a:t> the </a:t>
            </a:r>
            <a:r>
              <a:rPr lang="pl-PL" sz="900" i="1" dirty="0" err="1">
                <a:solidFill>
                  <a:srgbClr val="26437E"/>
                </a:solidFill>
              </a:rPr>
              <a:t>principles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pl-PL" sz="900" i="1" dirty="0" err="1">
                <a:solidFill>
                  <a:srgbClr val="26437E"/>
                </a:solidFill>
              </a:rPr>
              <a:t>resulting</a:t>
            </a:r>
            <a:r>
              <a:rPr lang="pl-PL" sz="900" i="1" dirty="0">
                <a:solidFill>
                  <a:srgbClr val="26437E"/>
                </a:solidFill>
              </a:rPr>
              <a:t> from </a:t>
            </a:r>
            <a:r>
              <a:rPr lang="en-GB" sz="900" i="1" dirty="0">
                <a:solidFill>
                  <a:srgbClr val="26437E"/>
                </a:solidFill>
              </a:rPr>
              <a:t>IFRS</a:t>
            </a:r>
            <a:r>
              <a:rPr lang="pl-PL" sz="900" i="1" dirty="0">
                <a:solidFill>
                  <a:srgbClr val="26437E"/>
                </a:solidFill>
              </a:rPr>
              <a:t> 16. Data for 2015 - 2018 </a:t>
            </a:r>
            <a:r>
              <a:rPr lang="pl-PL" sz="900" i="1" dirty="0" err="1">
                <a:solidFill>
                  <a:srgbClr val="26437E"/>
                </a:solidFill>
              </a:rPr>
              <a:t>were</a:t>
            </a:r>
            <a:r>
              <a:rPr lang="pl-PL" sz="900" i="1" dirty="0">
                <a:solidFill>
                  <a:srgbClr val="26437E"/>
                </a:solidFill>
              </a:rPr>
              <a:t> not </a:t>
            </a:r>
            <a:r>
              <a:rPr lang="pl-PL" sz="900" i="1" dirty="0" err="1">
                <a:solidFill>
                  <a:srgbClr val="26437E"/>
                </a:solidFill>
              </a:rPr>
              <a:t>transformed</a:t>
            </a:r>
            <a:r>
              <a:rPr lang="pl-PL" sz="900" i="1" dirty="0">
                <a:solidFill>
                  <a:srgbClr val="26437E"/>
                </a:solidFill>
              </a:rPr>
              <a:t> </a:t>
            </a:r>
            <a:r>
              <a:rPr lang="en-GB" sz="900" i="1" dirty="0">
                <a:solidFill>
                  <a:srgbClr val="26437E"/>
                </a:solidFill>
              </a:rPr>
              <a:t>in accordance with IFRS 1</a:t>
            </a:r>
            <a:r>
              <a:rPr lang="pl-PL" sz="900" i="1" dirty="0">
                <a:solidFill>
                  <a:srgbClr val="26437E"/>
                </a:solidFill>
              </a:rPr>
              <a:t>6.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2E1966-3DA8-4172-8037-04C87659F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12" y="1004942"/>
            <a:ext cx="6187976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2230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Comarch_potx_big_v3_poprawki">
  <a:themeElements>
    <a:clrScheme name="Niestandardowy 1">
      <a:dk1>
        <a:srgbClr val="26437E"/>
      </a:dk1>
      <a:lt1>
        <a:sysClr val="window" lastClr="FFFFFF"/>
      </a:lt1>
      <a:dk2>
        <a:srgbClr val="009DE0"/>
      </a:dk2>
      <a:lt2>
        <a:srgbClr val="F2F2F2"/>
      </a:lt2>
      <a:accent1>
        <a:srgbClr val="26437E"/>
      </a:accent1>
      <a:accent2>
        <a:srgbClr val="009DE0"/>
      </a:accent2>
      <a:accent3>
        <a:srgbClr val="20BBA5"/>
      </a:accent3>
      <a:accent4>
        <a:srgbClr val="73B42D"/>
      </a:accent4>
      <a:accent5>
        <a:srgbClr val="0076B1"/>
      </a:accent5>
      <a:accent6>
        <a:srgbClr val="00A767"/>
      </a:accent6>
      <a:hlink>
        <a:srgbClr val="1FBBA5"/>
      </a:hlink>
      <a:folHlink>
        <a:srgbClr val="BFBFBF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lIns="72000" rIns="72000"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iestandardowy 1">
    <a:dk1>
      <a:srgbClr val="26437E"/>
    </a:dk1>
    <a:lt1>
      <a:sysClr val="window" lastClr="FFFFFF"/>
    </a:lt1>
    <a:dk2>
      <a:srgbClr val="009DE0"/>
    </a:dk2>
    <a:lt2>
      <a:srgbClr val="F2F2F2"/>
    </a:lt2>
    <a:accent1>
      <a:srgbClr val="26437E"/>
    </a:accent1>
    <a:accent2>
      <a:srgbClr val="009DE0"/>
    </a:accent2>
    <a:accent3>
      <a:srgbClr val="20BBA5"/>
    </a:accent3>
    <a:accent4>
      <a:srgbClr val="73B42D"/>
    </a:accent4>
    <a:accent5>
      <a:srgbClr val="0076B1"/>
    </a:accent5>
    <a:accent6>
      <a:srgbClr val="00A767"/>
    </a:accent6>
    <a:hlink>
      <a:srgbClr val="1FBBA5"/>
    </a:hlink>
    <a:folHlink>
      <a:srgbClr val="BFBFBF"/>
    </a:folHlink>
  </a:clrScheme>
  <a:fontScheme name="Office — klasyczny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iestandardowy 1">
    <a:dk1>
      <a:srgbClr val="26437E"/>
    </a:dk1>
    <a:lt1>
      <a:sysClr val="window" lastClr="FFFFFF"/>
    </a:lt1>
    <a:dk2>
      <a:srgbClr val="009DE0"/>
    </a:dk2>
    <a:lt2>
      <a:srgbClr val="F2F2F2"/>
    </a:lt2>
    <a:accent1>
      <a:srgbClr val="26437E"/>
    </a:accent1>
    <a:accent2>
      <a:srgbClr val="009DE0"/>
    </a:accent2>
    <a:accent3>
      <a:srgbClr val="20BBA5"/>
    </a:accent3>
    <a:accent4>
      <a:srgbClr val="73B42D"/>
    </a:accent4>
    <a:accent5>
      <a:srgbClr val="0076B1"/>
    </a:accent5>
    <a:accent6>
      <a:srgbClr val="00A767"/>
    </a:accent6>
    <a:hlink>
      <a:srgbClr val="1FBBA5"/>
    </a:hlink>
    <a:folHlink>
      <a:srgbClr val="BFBFBF"/>
    </a:folHlink>
  </a:clrScheme>
  <a:fontScheme name="Office — klasyczny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iestandardowy 1">
    <a:dk1>
      <a:srgbClr val="26437E"/>
    </a:dk1>
    <a:lt1>
      <a:sysClr val="window" lastClr="FFFFFF"/>
    </a:lt1>
    <a:dk2>
      <a:srgbClr val="009DE0"/>
    </a:dk2>
    <a:lt2>
      <a:srgbClr val="F2F2F2"/>
    </a:lt2>
    <a:accent1>
      <a:srgbClr val="26437E"/>
    </a:accent1>
    <a:accent2>
      <a:srgbClr val="009DE0"/>
    </a:accent2>
    <a:accent3>
      <a:srgbClr val="20BBA5"/>
    </a:accent3>
    <a:accent4>
      <a:srgbClr val="73B42D"/>
    </a:accent4>
    <a:accent5>
      <a:srgbClr val="0076B1"/>
    </a:accent5>
    <a:accent6>
      <a:srgbClr val="00A767"/>
    </a:accent6>
    <a:hlink>
      <a:srgbClr val="1FBBA5"/>
    </a:hlink>
    <a:folHlink>
      <a:srgbClr val="BFBFBF"/>
    </a:folHlink>
  </a:clrScheme>
  <a:fontScheme name="Office — klasyczny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iestandardowy 1">
    <a:dk1>
      <a:srgbClr val="26437E"/>
    </a:dk1>
    <a:lt1>
      <a:sysClr val="window" lastClr="FFFFFF"/>
    </a:lt1>
    <a:dk2>
      <a:srgbClr val="009DE0"/>
    </a:dk2>
    <a:lt2>
      <a:srgbClr val="F2F2F2"/>
    </a:lt2>
    <a:accent1>
      <a:srgbClr val="26437E"/>
    </a:accent1>
    <a:accent2>
      <a:srgbClr val="009DE0"/>
    </a:accent2>
    <a:accent3>
      <a:srgbClr val="20BBA5"/>
    </a:accent3>
    <a:accent4>
      <a:srgbClr val="73B42D"/>
    </a:accent4>
    <a:accent5>
      <a:srgbClr val="0076B1"/>
    </a:accent5>
    <a:accent6>
      <a:srgbClr val="00A767"/>
    </a:accent6>
    <a:hlink>
      <a:srgbClr val="1FBBA5"/>
    </a:hlink>
    <a:folHlink>
      <a:srgbClr val="BFBFBF"/>
    </a:folHlink>
  </a:clrScheme>
  <a:fontScheme name="Office — klasyczny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8574</TotalTime>
  <Words>1544</Words>
  <Application>Microsoft Office PowerPoint</Application>
  <PresentationFormat>Pokaz na ekranie (16:9)</PresentationFormat>
  <Paragraphs>208</Paragraphs>
  <Slides>33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Comarch_potx_big_v3_poprawki</vt:lpstr>
      <vt:lpstr>Financial Results H1 2019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Thank you for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Dominik Pietruszka</dc:creator>
  <cp:lastModifiedBy>Weronika Tomaszkiewicz</cp:lastModifiedBy>
  <cp:revision>551</cp:revision>
  <cp:lastPrinted>2019-05-20T09:05:23Z</cp:lastPrinted>
  <dcterms:created xsi:type="dcterms:W3CDTF">2015-08-12T08:39:11Z</dcterms:created>
  <dcterms:modified xsi:type="dcterms:W3CDTF">2019-09-03T14:07:24Z</dcterms:modified>
</cp:coreProperties>
</file>